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7.xml" ContentType="application/vnd.openxmlformats-officedocument.themeOverride+xml"/>
  <Override PartName="/ppt/notesSlides/notesSlide1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8.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9.xml" ContentType="application/vnd.openxmlformats-officedocument.themeOverride+xml"/>
  <Override PartName="/ppt/notesSlides/notesSlide1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10.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1.xml" ContentType="application/vnd.openxmlformats-officedocument.themeOverr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2.xml" ContentType="application/vnd.openxmlformats-officedocument.themeOverride+xml"/>
  <Override PartName="/ppt/notesSlides/notesSlide22.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3.xml" ContentType="application/vnd.openxmlformats-officedocument.themeOverride+xml"/>
  <Override PartName="/ppt/notesSlides/notesSlide23.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4.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5.xml" ContentType="application/vnd.openxmlformats-officedocument.themeOverride+xml"/>
  <Override PartName="/ppt/notesSlides/notesSlide24.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6.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7.xml" ContentType="application/vnd.openxmlformats-officedocument.themeOverride+xml"/>
  <Override PartName="/ppt/notesSlides/notesSlide25.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8.xml" ContentType="application/vnd.openxmlformats-officedocument.themeOverr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9.xml" ContentType="application/vnd.openxmlformats-officedocument.themeOverr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20.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21.xml" ContentType="application/vnd.openxmlformats-officedocument.themeOverrid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theme/themeOverride22.xml" ContentType="application/vnd.openxmlformats-officedocument.themeOverrid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theme/themeOverride23.xml" ContentType="application/vnd.openxmlformats-officedocument.themeOverride+xml"/>
  <Override PartName="/ppt/notesSlides/notesSlide30.xml" ContentType="application/vnd.openxmlformats-officedocument.presentationml.notesSlid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theme/themeOverride24.xml" ContentType="application/vnd.openxmlformats-officedocument.themeOverride+xml"/>
  <Override PartName="/ppt/notesSlides/notesSlide31.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theme/themeOverride25.xml" ContentType="application/vnd.openxmlformats-officedocument.themeOverrid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theme/themeOverride26.xml" ContentType="application/vnd.openxmlformats-officedocument.themeOverride+xml"/>
  <Override PartName="/ppt/notesSlides/notesSlide32.xml" ContentType="application/vnd.openxmlformats-officedocument.presentationml.notesSlid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theme/themeOverride27.xml" ContentType="application/vnd.openxmlformats-officedocument.themeOverride+xml"/>
  <Override PartName="/ppt/notesSlides/notesSlide33.xml" ContentType="application/vnd.openxmlformats-officedocument.presentationml.notesSlid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28.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theme/themeOverride29.xml" ContentType="application/vnd.openxmlformats-officedocument.themeOverrid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theme/themeOverride30.xml" ContentType="application/vnd.openxmlformats-officedocument.themeOverride+xml"/>
  <Override PartName="/ppt/notesSlides/notesSlide34.xml" ContentType="application/vnd.openxmlformats-officedocument.presentationml.notesSlid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theme/themeOverride31.xml" ContentType="application/vnd.openxmlformats-officedocument.themeOverride+xml"/>
  <Override PartName="/ppt/notesSlides/notesSlide35.xml" ContentType="application/vnd.openxmlformats-officedocument.presentationml.notesSlid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theme/themeOverride32.xml" ContentType="application/vnd.openxmlformats-officedocument.themeOverride+xml"/>
  <Override PartName="/ppt/notesSlides/notesSlide36.xml" ContentType="application/vnd.openxmlformats-officedocument.presentationml.notesSlid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theme/themeOverride33.xml" ContentType="application/vnd.openxmlformats-officedocument.themeOverrid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theme/themeOverride34.xml" ContentType="application/vnd.openxmlformats-officedocument.themeOverride+xml"/>
  <Override PartName="/ppt/notesSlides/notesSlide37.xml" ContentType="application/vnd.openxmlformats-officedocument.presentationml.notesSlid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theme/themeOverride35.xml" ContentType="application/vnd.openxmlformats-officedocument.themeOverrid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theme/themeOverride36.xml" ContentType="application/vnd.openxmlformats-officedocument.themeOverr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theme/themeOverride37.xml" ContentType="application/vnd.openxmlformats-officedocument.themeOverrid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theme/themeOverride38.xml" ContentType="application/vnd.openxmlformats-officedocument.themeOverr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theme/themeOverride39.xml" ContentType="application/vnd.openxmlformats-officedocument.themeOverr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theme/themeOverride40.xml" ContentType="application/vnd.openxmlformats-officedocument.themeOverride+xml"/>
  <Override PartName="/ppt/notesSlides/notesSlide44.xml" ContentType="application/vnd.openxmlformats-officedocument.presentationml.notesSlid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theme/themeOverride41.xml" ContentType="application/vnd.openxmlformats-officedocument.themeOverrid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theme/themeOverride42.xml" ContentType="application/vnd.openxmlformats-officedocument.themeOverride+xml"/>
  <Override PartName="/ppt/notesSlides/notesSlide45.xml" ContentType="application/vnd.openxmlformats-officedocument.presentationml.notesSlid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theme/themeOverride43.xml" ContentType="application/vnd.openxmlformats-officedocument.themeOverr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theme/themeOverride44.xml" ContentType="application/vnd.openxmlformats-officedocument.themeOverride+xml"/>
  <Override PartName="/ppt/notesSlides/notesSlide46.xml" ContentType="application/vnd.openxmlformats-officedocument.presentationml.notesSlid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theme/themeOverride45.xml" ContentType="application/vnd.openxmlformats-officedocument.themeOverride+xml"/>
  <Override PartName="/ppt/notesSlides/notesSlide47.xml" ContentType="application/vnd.openxmlformats-officedocument.presentationml.notesSlid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theme/themeOverride46.xml" ContentType="application/vnd.openxmlformats-officedocument.themeOverr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theme/themeOverride47.xml" ContentType="application/vnd.openxmlformats-officedocument.themeOverr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3.xml" ContentType="application/vnd.openxmlformats-officedocument.presentationml.notesSlid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theme/themeOverride48.xml" ContentType="application/vnd.openxmlformats-officedocument.themeOverride+xml"/>
  <Override PartName="/ppt/notesSlides/notesSlide54.xml" ContentType="application/vnd.openxmlformats-officedocument.presentationml.notesSlid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theme/themeOverride49.xml" ContentType="application/vnd.openxmlformats-officedocument.themeOverr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7" r:id="rId1"/>
  </p:sldMasterIdLst>
  <p:notesMasterIdLst>
    <p:notesMasterId r:id="rId70"/>
  </p:notesMasterIdLst>
  <p:handoutMasterIdLst>
    <p:handoutMasterId r:id="rId71"/>
  </p:handoutMasterIdLst>
  <p:sldIdLst>
    <p:sldId id="489" r:id="rId2"/>
    <p:sldId id="482" r:id="rId3"/>
    <p:sldId id="483" r:id="rId4"/>
    <p:sldId id="485" r:id="rId5"/>
    <p:sldId id="493" r:id="rId6"/>
    <p:sldId id="492" r:id="rId7"/>
    <p:sldId id="495" r:id="rId8"/>
    <p:sldId id="496" r:id="rId9"/>
    <p:sldId id="497" r:id="rId10"/>
    <p:sldId id="498" r:id="rId11"/>
    <p:sldId id="499" r:id="rId12"/>
    <p:sldId id="500" r:id="rId13"/>
    <p:sldId id="501" r:id="rId14"/>
    <p:sldId id="502" r:id="rId15"/>
    <p:sldId id="503" r:id="rId16"/>
    <p:sldId id="507" r:id="rId17"/>
    <p:sldId id="508" r:id="rId18"/>
    <p:sldId id="511" r:id="rId19"/>
    <p:sldId id="514" r:id="rId20"/>
    <p:sldId id="522" r:id="rId21"/>
    <p:sldId id="520" r:id="rId22"/>
    <p:sldId id="521" r:id="rId23"/>
    <p:sldId id="523" r:id="rId24"/>
    <p:sldId id="524" r:id="rId25"/>
    <p:sldId id="526" r:id="rId26"/>
    <p:sldId id="528" r:id="rId27"/>
    <p:sldId id="530" r:id="rId28"/>
    <p:sldId id="535" r:id="rId29"/>
    <p:sldId id="533" r:id="rId30"/>
    <p:sldId id="547" r:id="rId31"/>
    <p:sldId id="548" r:id="rId32"/>
    <p:sldId id="536" r:id="rId33"/>
    <p:sldId id="538" r:id="rId34"/>
    <p:sldId id="539" r:id="rId35"/>
    <p:sldId id="540" r:id="rId36"/>
    <p:sldId id="541" r:id="rId37"/>
    <p:sldId id="542" r:id="rId38"/>
    <p:sldId id="543" r:id="rId39"/>
    <p:sldId id="545" r:id="rId40"/>
    <p:sldId id="544" r:id="rId41"/>
    <p:sldId id="550" r:id="rId42"/>
    <p:sldId id="553" r:id="rId43"/>
    <p:sldId id="554" r:id="rId44"/>
    <p:sldId id="555" r:id="rId45"/>
    <p:sldId id="556" r:id="rId46"/>
    <p:sldId id="557" r:id="rId47"/>
    <p:sldId id="559" r:id="rId48"/>
    <p:sldId id="560" r:id="rId49"/>
    <p:sldId id="570" r:id="rId50"/>
    <p:sldId id="561" r:id="rId51"/>
    <p:sldId id="562" r:id="rId52"/>
    <p:sldId id="564" r:id="rId53"/>
    <p:sldId id="569" r:id="rId54"/>
    <p:sldId id="571" r:id="rId55"/>
    <p:sldId id="575" r:id="rId56"/>
    <p:sldId id="576" r:id="rId57"/>
    <p:sldId id="579" r:id="rId58"/>
    <p:sldId id="581" r:id="rId59"/>
    <p:sldId id="580" r:id="rId60"/>
    <p:sldId id="578" r:id="rId61"/>
    <p:sldId id="577" r:id="rId62"/>
    <p:sldId id="583" r:id="rId63"/>
    <p:sldId id="584" r:id="rId64"/>
    <p:sldId id="590" r:id="rId65"/>
    <p:sldId id="591" r:id="rId66"/>
    <p:sldId id="592" r:id="rId67"/>
    <p:sldId id="593" r:id="rId68"/>
    <p:sldId id="589" r:id="rId69"/>
  </p:sldIdLst>
  <p:sldSz cx="9144000" cy="6858000" type="screen4x3"/>
  <p:notesSz cx="7023100"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userDrawn="1">
          <p15:clr>
            <a:srgbClr val="A4A3A4"/>
          </p15:clr>
        </p15:guide>
        <p15:guide id="2" pos="221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mberboy" initials="tda" lastIdx="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1C75B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509" autoAdjust="0"/>
    <p:restoredTop sz="88252" autoAdjust="0"/>
  </p:normalViewPr>
  <p:slideViewPr>
    <p:cSldViewPr>
      <p:cViewPr varScale="1">
        <p:scale>
          <a:sx n="115" d="100"/>
          <a:sy n="115" d="100"/>
        </p:scale>
        <p:origin x="1158"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91" d="100"/>
          <a:sy n="91" d="100"/>
        </p:scale>
        <p:origin x="3708" y="84"/>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embeddings/oleObject2.bin"/></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embeddings/oleObject11.bin"/></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xlsx"/></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package" Target="../embeddings/Microsoft_Excel_Worksheet1.xlsx"/></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embeddings/oleObject12.bin"/></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embeddings/oleObject13.bin"/></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embeddings/oleObject14.bin"/></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embeddings/oleObject15.bin"/></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embeddings/oleObject16.bin"/></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embeddings/oleObject17.bin"/></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embeddings/oleObject18.bin"/></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embeddings/oleObject3.bin"/></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20.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embeddings/oleObject19.bin"/></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21.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embeddings/oleObject20.bin"/></Relationships>
</file>

<file path=ppt/charts/_rels/chart22.xml.rels><?xml version="1.0" encoding="UTF-8" standalone="yes"?>
<Relationships xmlns="http://schemas.openxmlformats.org/package/2006/relationships"><Relationship Id="rId3" Type="http://schemas.openxmlformats.org/officeDocument/2006/relationships/themeOverride" Target="../theme/themeOverride22.xml"/><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oleObject" Target="../embeddings/oleObject21.bin"/></Relationships>
</file>

<file path=ppt/charts/_rels/chart23.xml.rels><?xml version="1.0" encoding="UTF-8" standalone="yes"?>
<Relationships xmlns="http://schemas.openxmlformats.org/package/2006/relationships"><Relationship Id="rId3" Type="http://schemas.openxmlformats.org/officeDocument/2006/relationships/themeOverride" Target="../theme/themeOverride23.xml"/><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oleObject" Target="../embeddings/oleObject22.bin"/></Relationships>
</file>

<file path=ppt/charts/_rels/chart24.xml.rels><?xml version="1.0" encoding="UTF-8" standalone="yes"?>
<Relationships xmlns="http://schemas.openxmlformats.org/package/2006/relationships"><Relationship Id="rId3" Type="http://schemas.openxmlformats.org/officeDocument/2006/relationships/themeOverride" Target="../theme/themeOverride24.xml"/><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oleObject" Target="../embeddings/oleObject23.bin"/></Relationships>
</file>

<file path=ppt/charts/_rels/chart25.xml.rels><?xml version="1.0" encoding="UTF-8" standalone="yes"?>
<Relationships xmlns="http://schemas.openxmlformats.org/package/2006/relationships"><Relationship Id="rId3" Type="http://schemas.openxmlformats.org/officeDocument/2006/relationships/themeOverride" Target="../theme/themeOverride25.xml"/><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oleObject" Target="../embeddings/oleObject24.bin"/></Relationships>
</file>

<file path=ppt/charts/_rels/chart26.xml.rels><?xml version="1.0" encoding="UTF-8" standalone="yes"?>
<Relationships xmlns="http://schemas.openxmlformats.org/package/2006/relationships"><Relationship Id="rId3" Type="http://schemas.openxmlformats.org/officeDocument/2006/relationships/themeOverride" Target="../theme/themeOverride26.xml"/><Relationship Id="rId2" Type="http://schemas.microsoft.com/office/2011/relationships/chartColorStyle" Target="colors26.xml"/><Relationship Id="rId1" Type="http://schemas.microsoft.com/office/2011/relationships/chartStyle" Target="style26.xml"/><Relationship Id="rId4" Type="http://schemas.openxmlformats.org/officeDocument/2006/relationships/oleObject" Target="../embeddings/oleObject25.bin"/></Relationships>
</file>

<file path=ppt/charts/_rels/chart27.xml.rels><?xml version="1.0" encoding="UTF-8" standalone="yes"?>
<Relationships xmlns="http://schemas.openxmlformats.org/package/2006/relationships"><Relationship Id="rId3" Type="http://schemas.openxmlformats.org/officeDocument/2006/relationships/themeOverride" Target="../theme/themeOverride27.xml"/><Relationship Id="rId2" Type="http://schemas.microsoft.com/office/2011/relationships/chartColorStyle" Target="colors27.xml"/><Relationship Id="rId1" Type="http://schemas.microsoft.com/office/2011/relationships/chartStyle" Target="style27.xml"/><Relationship Id="rId4" Type="http://schemas.openxmlformats.org/officeDocument/2006/relationships/oleObject" Target="../embeddings/oleObject26.bin"/></Relationships>
</file>

<file path=ppt/charts/_rels/chart28.xml.rels><?xml version="1.0" encoding="UTF-8" standalone="yes"?>
<Relationships xmlns="http://schemas.openxmlformats.org/package/2006/relationships"><Relationship Id="rId3" Type="http://schemas.openxmlformats.org/officeDocument/2006/relationships/themeOverride" Target="../theme/themeOverride28.xml"/><Relationship Id="rId2" Type="http://schemas.microsoft.com/office/2011/relationships/chartColorStyle" Target="colors28.xml"/><Relationship Id="rId1" Type="http://schemas.microsoft.com/office/2011/relationships/chartStyle" Target="style28.xml"/><Relationship Id="rId4" Type="http://schemas.openxmlformats.org/officeDocument/2006/relationships/oleObject" Target="../embeddings/oleObject27.bin"/></Relationships>
</file>

<file path=ppt/charts/_rels/chart29.xml.rels><?xml version="1.0" encoding="UTF-8" standalone="yes"?>
<Relationships xmlns="http://schemas.openxmlformats.org/package/2006/relationships"><Relationship Id="rId3" Type="http://schemas.openxmlformats.org/officeDocument/2006/relationships/themeOverride" Target="../theme/themeOverride29.xml"/><Relationship Id="rId2" Type="http://schemas.microsoft.com/office/2011/relationships/chartColorStyle" Target="colors29.xml"/><Relationship Id="rId1" Type="http://schemas.microsoft.com/office/2011/relationships/chartStyle" Target="style29.xml"/><Relationship Id="rId4" Type="http://schemas.openxmlformats.org/officeDocument/2006/relationships/oleObject" Target="../embeddings/oleObject28.bin"/></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embeddings/oleObject4.bin"/></Relationships>
</file>

<file path=ppt/charts/_rels/chart30.xml.rels><?xml version="1.0" encoding="UTF-8" standalone="yes"?>
<Relationships xmlns="http://schemas.openxmlformats.org/package/2006/relationships"><Relationship Id="rId3" Type="http://schemas.openxmlformats.org/officeDocument/2006/relationships/themeOverride" Target="../theme/themeOverride30.xml"/><Relationship Id="rId2" Type="http://schemas.microsoft.com/office/2011/relationships/chartColorStyle" Target="colors30.xml"/><Relationship Id="rId1" Type="http://schemas.microsoft.com/office/2011/relationships/chartStyle" Target="style30.xml"/><Relationship Id="rId4" Type="http://schemas.openxmlformats.org/officeDocument/2006/relationships/oleObject" Target="../embeddings/oleObject29.bin"/></Relationships>
</file>

<file path=ppt/charts/_rels/chart31.xml.rels><?xml version="1.0" encoding="UTF-8" standalone="yes"?>
<Relationships xmlns="http://schemas.openxmlformats.org/package/2006/relationships"><Relationship Id="rId3" Type="http://schemas.openxmlformats.org/officeDocument/2006/relationships/themeOverride" Target="../theme/themeOverride31.xml"/><Relationship Id="rId2" Type="http://schemas.microsoft.com/office/2011/relationships/chartColorStyle" Target="colors31.xml"/><Relationship Id="rId1" Type="http://schemas.microsoft.com/office/2011/relationships/chartStyle" Target="style31.xml"/><Relationship Id="rId4" Type="http://schemas.openxmlformats.org/officeDocument/2006/relationships/oleObject" Target="../embeddings/oleObject30.bin"/></Relationships>
</file>

<file path=ppt/charts/_rels/chart32.xml.rels><?xml version="1.0" encoding="UTF-8" standalone="yes"?>
<Relationships xmlns="http://schemas.openxmlformats.org/package/2006/relationships"><Relationship Id="rId3" Type="http://schemas.openxmlformats.org/officeDocument/2006/relationships/themeOverride" Target="../theme/themeOverride32.xml"/><Relationship Id="rId2" Type="http://schemas.microsoft.com/office/2011/relationships/chartColorStyle" Target="colors32.xml"/><Relationship Id="rId1" Type="http://schemas.microsoft.com/office/2011/relationships/chartStyle" Target="style32.xml"/><Relationship Id="rId4" Type="http://schemas.openxmlformats.org/officeDocument/2006/relationships/package" Target="../embeddings/Microsoft_Excel_Worksheet2.xlsx"/></Relationships>
</file>

<file path=ppt/charts/_rels/chart33.xml.rels><?xml version="1.0" encoding="UTF-8" standalone="yes"?>
<Relationships xmlns="http://schemas.openxmlformats.org/package/2006/relationships"><Relationship Id="rId3" Type="http://schemas.openxmlformats.org/officeDocument/2006/relationships/themeOverride" Target="../theme/themeOverride33.xml"/><Relationship Id="rId2" Type="http://schemas.microsoft.com/office/2011/relationships/chartColorStyle" Target="colors33.xml"/><Relationship Id="rId1" Type="http://schemas.microsoft.com/office/2011/relationships/chartStyle" Target="style33.xml"/><Relationship Id="rId4" Type="http://schemas.openxmlformats.org/officeDocument/2006/relationships/oleObject" Target="../embeddings/oleObject31.bin"/></Relationships>
</file>

<file path=ppt/charts/_rels/chart34.xml.rels><?xml version="1.0" encoding="UTF-8" standalone="yes"?>
<Relationships xmlns="http://schemas.openxmlformats.org/package/2006/relationships"><Relationship Id="rId3" Type="http://schemas.openxmlformats.org/officeDocument/2006/relationships/themeOverride" Target="../theme/themeOverride34.xml"/><Relationship Id="rId2" Type="http://schemas.microsoft.com/office/2011/relationships/chartColorStyle" Target="colors34.xml"/><Relationship Id="rId1" Type="http://schemas.microsoft.com/office/2011/relationships/chartStyle" Target="style34.xml"/><Relationship Id="rId4" Type="http://schemas.openxmlformats.org/officeDocument/2006/relationships/oleObject" Target="../embeddings/oleObject32.bin"/></Relationships>
</file>

<file path=ppt/charts/_rels/chart35.xml.rels><?xml version="1.0" encoding="UTF-8" standalone="yes"?>
<Relationships xmlns="http://schemas.openxmlformats.org/package/2006/relationships"><Relationship Id="rId3" Type="http://schemas.openxmlformats.org/officeDocument/2006/relationships/themeOverride" Target="../theme/themeOverride35.xml"/><Relationship Id="rId2" Type="http://schemas.microsoft.com/office/2011/relationships/chartColorStyle" Target="colors35.xml"/><Relationship Id="rId1" Type="http://schemas.microsoft.com/office/2011/relationships/chartStyle" Target="style35.xml"/><Relationship Id="rId4" Type="http://schemas.openxmlformats.org/officeDocument/2006/relationships/oleObject" Target="../embeddings/oleObject33.bin"/></Relationships>
</file>

<file path=ppt/charts/_rels/chart36.xml.rels><?xml version="1.0" encoding="UTF-8" standalone="yes"?>
<Relationships xmlns="http://schemas.openxmlformats.org/package/2006/relationships"><Relationship Id="rId3" Type="http://schemas.openxmlformats.org/officeDocument/2006/relationships/themeOverride" Target="../theme/themeOverride36.xml"/><Relationship Id="rId2" Type="http://schemas.microsoft.com/office/2011/relationships/chartColorStyle" Target="colors36.xml"/><Relationship Id="rId1" Type="http://schemas.microsoft.com/office/2011/relationships/chartStyle" Target="style36.xml"/><Relationship Id="rId4" Type="http://schemas.openxmlformats.org/officeDocument/2006/relationships/package" Target="../embeddings/Microsoft_Excel_Worksheet3.xlsx"/></Relationships>
</file>

<file path=ppt/charts/_rels/chart37.xml.rels><?xml version="1.0" encoding="UTF-8" standalone="yes"?>
<Relationships xmlns="http://schemas.openxmlformats.org/package/2006/relationships"><Relationship Id="rId3" Type="http://schemas.openxmlformats.org/officeDocument/2006/relationships/themeOverride" Target="../theme/themeOverride37.xml"/><Relationship Id="rId2" Type="http://schemas.microsoft.com/office/2011/relationships/chartColorStyle" Target="colors37.xml"/><Relationship Id="rId1" Type="http://schemas.microsoft.com/office/2011/relationships/chartStyle" Target="style37.xml"/><Relationship Id="rId4" Type="http://schemas.openxmlformats.org/officeDocument/2006/relationships/oleObject" Target="../embeddings/oleObject34.bin"/></Relationships>
</file>

<file path=ppt/charts/_rels/chart38.xml.rels><?xml version="1.0" encoding="UTF-8" standalone="yes"?>
<Relationships xmlns="http://schemas.openxmlformats.org/package/2006/relationships"><Relationship Id="rId3" Type="http://schemas.openxmlformats.org/officeDocument/2006/relationships/themeOverride" Target="../theme/themeOverride38.xml"/><Relationship Id="rId2" Type="http://schemas.microsoft.com/office/2011/relationships/chartColorStyle" Target="colors38.xml"/><Relationship Id="rId1" Type="http://schemas.microsoft.com/office/2011/relationships/chartStyle" Target="style38.xml"/><Relationship Id="rId4" Type="http://schemas.openxmlformats.org/officeDocument/2006/relationships/oleObject" Target="../embeddings/oleObject35.bin"/></Relationships>
</file>

<file path=ppt/charts/_rels/chart39.xml.rels><?xml version="1.0" encoding="UTF-8" standalone="yes"?>
<Relationships xmlns="http://schemas.openxmlformats.org/package/2006/relationships"><Relationship Id="rId3" Type="http://schemas.openxmlformats.org/officeDocument/2006/relationships/themeOverride" Target="../theme/themeOverride39.xml"/><Relationship Id="rId2" Type="http://schemas.microsoft.com/office/2011/relationships/chartColorStyle" Target="colors39.xml"/><Relationship Id="rId1" Type="http://schemas.microsoft.com/office/2011/relationships/chartStyle" Target="style39.xml"/><Relationship Id="rId4" Type="http://schemas.openxmlformats.org/officeDocument/2006/relationships/oleObject" Target="../embeddings/oleObject36.bin"/></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embeddings/oleObject5.bin"/></Relationships>
</file>

<file path=ppt/charts/_rels/chart40.xml.rels><?xml version="1.0" encoding="UTF-8" standalone="yes"?>
<Relationships xmlns="http://schemas.openxmlformats.org/package/2006/relationships"><Relationship Id="rId3" Type="http://schemas.openxmlformats.org/officeDocument/2006/relationships/themeOverride" Target="../theme/themeOverride40.xml"/><Relationship Id="rId2" Type="http://schemas.microsoft.com/office/2011/relationships/chartColorStyle" Target="colors40.xml"/><Relationship Id="rId1" Type="http://schemas.microsoft.com/office/2011/relationships/chartStyle" Target="style40.xml"/><Relationship Id="rId4" Type="http://schemas.openxmlformats.org/officeDocument/2006/relationships/oleObject" Target="../embeddings/oleObject37.bin"/></Relationships>
</file>

<file path=ppt/charts/_rels/chart41.xml.rels><?xml version="1.0" encoding="UTF-8" standalone="yes"?>
<Relationships xmlns="http://schemas.openxmlformats.org/package/2006/relationships"><Relationship Id="rId3" Type="http://schemas.openxmlformats.org/officeDocument/2006/relationships/themeOverride" Target="../theme/themeOverride41.xml"/><Relationship Id="rId2" Type="http://schemas.microsoft.com/office/2011/relationships/chartColorStyle" Target="colors41.xml"/><Relationship Id="rId1" Type="http://schemas.microsoft.com/office/2011/relationships/chartStyle" Target="style41.xml"/><Relationship Id="rId4" Type="http://schemas.openxmlformats.org/officeDocument/2006/relationships/oleObject" Target="../embeddings/oleObject38.bin"/></Relationships>
</file>

<file path=ppt/charts/_rels/chart42.xml.rels><?xml version="1.0" encoding="UTF-8" standalone="yes"?>
<Relationships xmlns="http://schemas.openxmlformats.org/package/2006/relationships"><Relationship Id="rId3" Type="http://schemas.openxmlformats.org/officeDocument/2006/relationships/themeOverride" Target="../theme/themeOverride42.xml"/><Relationship Id="rId2" Type="http://schemas.microsoft.com/office/2011/relationships/chartColorStyle" Target="colors42.xml"/><Relationship Id="rId1" Type="http://schemas.microsoft.com/office/2011/relationships/chartStyle" Target="style42.xml"/><Relationship Id="rId4" Type="http://schemas.openxmlformats.org/officeDocument/2006/relationships/oleObject" Target="../embeddings/oleObject39.bin"/></Relationships>
</file>

<file path=ppt/charts/_rels/chart43.xml.rels><?xml version="1.0" encoding="UTF-8" standalone="yes"?>
<Relationships xmlns="http://schemas.openxmlformats.org/package/2006/relationships"><Relationship Id="rId3" Type="http://schemas.openxmlformats.org/officeDocument/2006/relationships/themeOverride" Target="../theme/themeOverride43.xml"/><Relationship Id="rId2" Type="http://schemas.microsoft.com/office/2011/relationships/chartColorStyle" Target="colors43.xml"/><Relationship Id="rId1" Type="http://schemas.microsoft.com/office/2011/relationships/chartStyle" Target="style43.xml"/><Relationship Id="rId4" Type="http://schemas.openxmlformats.org/officeDocument/2006/relationships/oleObject" Target="../embeddings/oleObject40.bin"/></Relationships>
</file>

<file path=ppt/charts/_rels/chart44.xml.rels><?xml version="1.0" encoding="UTF-8" standalone="yes"?>
<Relationships xmlns="http://schemas.openxmlformats.org/package/2006/relationships"><Relationship Id="rId3" Type="http://schemas.openxmlformats.org/officeDocument/2006/relationships/themeOverride" Target="../theme/themeOverride44.xml"/><Relationship Id="rId2" Type="http://schemas.microsoft.com/office/2011/relationships/chartColorStyle" Target="colors44.xml"/><Relationship Id="rId1" Type="http://schemas.microsoft.com/office/2011/relationships/chartStyle" Target="style44.xml"/><Relationship Id="rId4" Type="http://schemas.openxmlformats.org/officeDocument/2006/relationships/oleObject" Target="../embeddings/oleObject41.bin"/></Relationships>
</file>

<file path=ppt/charts/_rels/chart45.xml.rels><?xml version="1.0" encoding="UTF-8" standalone="yes"?>
<Relationships xmlns="http://schemas.openxmlformats.org/package/2006/relationships"><Relationship Id="rId3" Type="http://schemas.openxmlformats.org/officeDocument/2006/relationships/themeOverride" Target="../theme/themeOverride45.xml"/><Relationship Id="rId2" Type="http://schemas.microsoft.com/office/2011/relationships/chartColorStyle" Target="colors45.xml"/><Relationship Id="rId1" Type="http://schemas.microsoft.com/office/2011/relationships/chartStyle" Target="style45.xml"/><Relationship Id="rId4" Type="http://schemas.openxmlformats.org/officeDocument/2006/relationships/package" Target="../embeddings/Microsoft_Excel_Worksheet4.xlsx"/></Relationships>
</file>

<file path=ppt/charts/_rels/chart46.xml.rels><?xml version="1.0" encoding="UTF-8" standalone="yes"?>
<Relationships xmlns="http://schemas.openxmlformats.org/package/2006/relationships"><Relationship Id="rId3" Type="http://schemas.openxmlformats.org/officeDocument/2006/relationships/themeOverride" Target="../theme/themeOverride46.xml"/><Relationship Id="rId2" Type="http://schemas.microsoft.com/office/2011/relationships/chartColorStyle" Target="colors46.xml"/><Relationship Id="rId1" Type="http://schemas.microsoft.com/office/2011/relationships/chartStyle" Target="style46.xml"/><Relationship Id="rId4" Type="http://schemas.openxmlformats.org/officeDocument/2006/relationships/oleObject" Target="../embeddings/oleObject42.bin"/></Relationships>
</file>

<file path=ppt/charts/_rels/chart47.xml.rels><?xml version="1.0" encoding="UTF-8" standalone="yes"?>
<Relationships xmlns="http://schemas.openxmlformats.org/package/2006/relationships"><Relationship Id="rId3" Type="http://schemas.openxmlformats.org/officeDocument/2006/relationships/themeOverride" Target="../theme/themeOverride47.xml"/><Relationship Id="rId2" Type="http://schemas.microsoft.com/office/2011/relationships/chartColorStyle" Target="colors47.xml"/><Relationship Id="rId1" Type="http://schemas.microsoft.com/office/2011/relationships/chartStyle" Target="style47.xml"/><Relationship Id="rId4" Type="http://schemas.openxmlformats.org/officeDocument/2006/relationships/oleObject" Target="../embeddings/oleObject43.bin"/></Relationships>
</file>

<file path=ppt/charts/_rels/chart48.xml.rels><?xml version="1.0" encoding="UTF-8" standalone="yes"?>
<Relationships xmlns="http://schemas.openxmlformats.org/package/2006/relationships"><Relationship Id="rId3" Type="http://schemas.openxmlformats.org/officeDocument/2006/relationships/themeOverride" Target="../theme/themeOverride48.xml"/><Relationship Id="rId2" Type="http://schemas.microsoft.com/office/2011/relationships/chartColorStyle" Target="colors48.xml"/><Relationship Id="rId1" Type="http://schemas.microsoft.com/office/2011/relationships/chartStyle" Target="style48.xml"/><Relationship Id="rId4" Type="http://schemas.openxmlformats.org/officeDocument/2006/relationships/package" Target="../embeddings/Microsoft_Excel_Worksheet5.xlsx"/></Relationships>
</file>

<file path=ppt/charts/_rels/chart49.xml.rels><?xml version="1.0" encoding="UTF-8" standalone="yes"?>
<Relationships xmlns="http://schemas.openxmlformats.org/package/2006/relationships"><Relationship Id="rId3" Type="http://schemas.openxmlformats.org/officeDocument/2006/relationships/themeOverride" Target="../theme/themeOverride49.xml"/><Relationship Id="rId2" Type="http://schemas.microsoft.com/office/2011/relationships/chartColorStyle" Target="colors49.xml"/><Relationship Id="rId1" Type="http://schemas.microsoft.com/office/2011/relationships/chartStyle" Target="style49.xml"/><Relationship Id="rId4" Type="http://schemas.openxmlformats.org/officeDocument/2006/relationships/package" Target="../embeddings/Microsoft_Excel_Worksheet6.xlsx"/></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embeddings/oleObject6.bin"/></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embeddings/oleObject7.bin"/></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embeddings/oleObject8.bin"/></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embeddings/oleObject9.bin"/></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embeddings/oleObject10.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000" b="0"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To what extent do you agree or disagree with the following statement:</a:t>
            </a:r>
            <a:r>
              <a:rPr lang="en-US" sz="2000" b="0" baseline="0">
                <a:solidFill>
                  <a:sysClr val="windowText" lastClr="000000"/>
                </a:solidFill>
              </a:rPr>
              <a:t> </a:t>
            </a:r>
            <a:br>
              <a:rPr lang="en-US" sz="2000" b="0" baseline="0">
                <a:solidFill>
                  <a:sysClr val="windowText" lastClr="000000"/>
                </a:solidFill>
              </a:rPr>
            </a:br>
            <a:r>
              <a:rPr lang="en-US" sz="2000" b="0">
                <a:solidFill>
                  <a:sysClr val="windowText" lastClr="000000"/>
                </a:solidFill>
              </a:rPr>
              <a:t>The court has a sufficient pool of quality attorneys from </a:t>
            </a:r>
            <a:br>
              <a:rPr lang="en-US" sz="2000" b="0">
                <a:solidFill>
                  <a:sysClr val="windowText" lastClr="000000"/>
                </a:solidFill>
              </a:rPr>
            </a:br>
            <a:r>
              <a:rPr lang="en-US" sz="2000" b="0">
                <a:solidFill>
                  <a:sysClr val="windowText" lastClr="000000"/>
                </a:solidFill>
              </a:rPr>
              <a:t>which it can appoint attorneys for parents and children.</a:t>
            </a:r>
          </a:p>
        </c:rich>
      </c:tx>
      <c:layout>
        <c:manualLayout>
          <c:xMode val="edge"/>
          <c:yMode val="edge"/>
          <c:x val="0.160314455885322"/>
          <c:y val="4.3843777340332457E-2"/>
        </c:manualLayout>
      </c:layout>
      <c:overlay val="0"/>
      <c:spPr>
        <a:noFill/>
        <a:ln>
          <a:noFill/>
        </a:ln>
        <a:effectLst/>
      </c:spPr>
      <c:txPr>
        <a:bodyPr rot="0" spcFirstLastPara="1" vertOverflow="ellipsis" vert="horz" wrap="square" anchor="ctr" anchorCtr="1"/>
        <a:lstStyle/>
        <a:p>
          <a:pPr algn="ctr">
            <a:defRPr sz="20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0183642910020863"/>
          <c:y val="0.30879019028871391"/>
          <c:w val="0.77404886889138858"/>
          <c:h val="0.64866141732283467"/>
        </c:manualLayout>
      </c:layout>
      <c:barChart>
        <c:barDir val="bar"/>
        <c:grouping val="percentStacked"/>
        <c:varyColors val="0"/>
        <c:ser>
          <c:idx val="0"/>
          <c:order val="0"/>
          <c:tx>
            <c:strRef>
              <c:f>'F3.Qualified.Pool'!$B$19</c:f>
              <c:strCache>
                <c:ptCount val="1"/>
                <c:pt idx="0">
                  <c:v>Strongly agree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'F3.Qualified.Pool'!$A$20:$A$23</c:f>
              <c:strCache>
                <c:ptCount val="4"/>
                <c:pt idx="0">
                  <c:v>CASAs | n=756</c:v>
                </c:pt>
                <c:pt idx="1">
                  <c:v>Mediators | n=40</c:v>
                </c:pt>
                <c:pt idx="2">
                  <c:v>DFPS Attorneys | n=100</c:v>
                </c:pt>
                <c:pt idx="3">
                  <c:v>CPS Caseworkers | n=932</c:v>
                </c:pt>
              </c:strCache>
            </c:strRef>
          </c:cat>
          <c:val>
            <c:numRef>
              <c:f>'F3.Qualified.Pool'!$B$20:$B$23</c:f>
              <c:numCache>
                <c:formatCode>0\%;</c:formatCode>
                <c:ptCount val="4"/>
                <c:pt idx="0">
                  <c:v>9.1269841269841265</c:v>
                </c:pt>
                <c:pt idx="1">
                  <c:v>20</c:v>
                </c:pt>
                <c:pt idx="2">
                  <c:v>24</c:v>
                </c:pt>
                <c:pt idx="3">
                  <c:v>26.824034334763947</c:v>
                </c:pt>
              </c:numCache>
            </c:numRef>
          </c:val>
          <c:extLst>
            <c:ext xmlns:c16="http://schemas.microsoft.com/office/drawing/2014/chart" uri="{C3380CC4-5D6E-409C-BE32-E72D297353CC}">
              <c16:uniqueId val="{00000000-3D9F-446A-BF1A-FC70D7360DA0}"/>
            </c:ext>
          </c:extLst>
        </c:ser>
        <c:ser>
          <c:idx val="1"/>
          <c:order val="1"/>
          <c:tx>
            <c:strRef>
              <c:f>'F3.Qualified.Pool'!$C$19</c:f>
              <c:strCache>
                <c:ptCount val="1"/>
                <c:pt idx="0">
                  <c:v>Somewhat agree</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'F3.Qualified.Pool'!$A$20:$A$23</c:f>
              <c:strCache>
                <c:ptCount val="4"/>
                <c:pt idx="0">
                  <c:v>CASAs | n=756</c:v>
                </c:pt>
                <c:pt idx="1">
                  <c:v>Mediators | n=40</c:v>
                </c:pt>
                <c:pt idx="2">
                  <c:v>DFPS Attorneys | n=100</c:v>
                </c:pt>
                <c:pt idx="3">
                  <c:v>CPS Caseworkers | n=932</c:v>
                </c:pt>
              </c:strCache>
            </c:strRef>
          </c:cat>
          <c:val>
            <c:numRef>
              <c:f>'F3.Qualified.Pool'!$C$20:$C$23</c:f>
              <c:numCache>
                <c:formatCode>0\%;</c:formatCode>
                <c:ptCount val="4"/>
                <c:pt idx="0">
                  <c:v>35.185185185185183</c:v>
                </c:pt>
                <c:pt idx="1">
                  <c:v>32.5</c:v>
                </c:pt>
                <c:pt idx="2">
                  <c:v>35</c:v>
                </c:pt>
                <c:pt idx="3">
                  <c:v>45.815450643776821</c:v>
                </c:pt>
              </c:numCache>
            </c:numRef>
          </c:val>
          <c:extLst>
            <c:ext xmlns:c16="http://schemas.microsoft.com/office/drawing/2014/chart" uri="{C3380CC4-5D6E-409C-BE32-E72D297353CC}">
              <c16:uniqueId val="{00000001-3D9F-446A-BF1A-FC70D7360DA0}"/>
            </c:ext>
          </c:extLst>
        </c:ser>
        <c:ser>
          <c:idx val="2"/>
          <c:order val="2"/>
          <c:tx>
            <c:strRef>
              <c:f>'F3.Qualified.Pool'!$D$19</c:f>
              <c:strCache>
                <c:ptCount val="1"/>
                <c:pt idx="0">
                  <c:v>Somewhat disagree</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'F3.Qualified.Pool'!$A$20:$A$23</c:f>
              <c:strCache>
                <c:ptCount val="4"/>
                <c:pt idx="0">
                  <c:v>CASAs | n=756</c:v>
                </c:pt>
                <c:pt idx="1">
                  <c:v>Mediators | n=40</c:v>
                </c:pt>
                <c:pt idx="2">
                  <c:v>DFPS Attorneys | n=100</c:v>
                </c:pt>
                <c:pt idx="3">
                  <c:v>CPS Caseworkers | n=932</c:v>
                </c:pt>
              </c:strCache>
            </c:strRef>
          </c:cat>
          <c:val>
            <c:numRef>
              <c:f>'F3.Qualified.Pool'!$D$20:$D$23</c:f>
              <c:numCache>
                <c:formatCode>0\%;</c:formatCode>
                <c:ptCount val="4"/>
                <c:pt idx="0">
                  <c:v>19.444444444444446</c:v>
                </c:pt>
                <c:pt idx="1">
                  <c:v>20</c:v>
                </c:pt>
                <c:pt idx="2">
                  <c:v>21</c:v>
                </c:pt>
                <c:pt idx="3">
                  <c:v>13.412017167381974</c:v>
                </c:pt>
              </c:numCache>
            </c:numRef>
          </c:val>
          <c:extLst>
            <c:ext xmlns:c16="http://schemas.microsoft.com/office/drawing/2014/chart" uri="{C3380CC4-5D6E-409C-BE32-E72D297353CC}">
              <c16:uniqueId val="{00000002-3D9F-446A-BF1A-FC70D7360DA0}"/>
            </c:ext>
          </c:extLst>
        </c:ser>
        <c:ser>
          <c:idx val="3"/>
          <c:order val="3"/>
          <c:tx>
            <c:strRef>
              <c:f>'F3.Qualified.Pool'!$E$19</c:f>
              <c:strCache>
                <c:ptCount val="1"/>
                <c:pt idx="0">
                  <c:v>Strongly disagree</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'F3.Qualified.Pool'!$A$20:$A$23</c:f>
              <c:strCache>
                <c:ptCount val="4"/>
                <c:pt idx="0">
                  <c:v>CASAs | n=756</c:v>
                </c:pt>
                <c:pt idx="1">
                  <c:v>Mediators | n=40</c:v>
                </c:pt>
                <c:pt idx="2">
                  <c:v>DFPS Attorneys | n=100</c:v>
                </c:pt>
                <c:pt idx="3">
                  <c:v>CPS Caseworkers | n=932</c:v>
                </c:pt>
              </c:strCache>
            </c:strRef>
          </c:cat>
          <c:val>
            <c:numRef>
              <c:f>'F3.Qualified.Pool'!$E$20:$E$23</c:f>
              <c:numCache>
                <c:formatCode>0\%;</c:formatCode>
                <c:ptCount val="4"/>
                <c:pt idx="0">
                  <c:v>11.904761904761903</c:v>
                </c:pt>
                <c:pt idx="1">
                  <c:v>10</c:v>
                </c:pt>
                <c:pt idx="2">
                  <c:v>14.000000000000002</c:v>
                </c:pt>
                <c:pt idx="3">
                  <c:v>8.9055793991416312</c:v>
                </c:pt>
              </c:numCache>
            </c:numRef>
          </c:val>
          <c:extLst>
            <c:ext xmlns:c16="http://schemas.microsoft.com/office/drawing/2014/chart" uri="{C3380CC4-5D6E-409C-BE32-E72D297353CC}">
              <c16:uniqueId val="{00000003-3D9F-446A-BF1A-FC70D7360DA0}"/>
            </c:ext>
          </c:extLst>
        </c:ser>
        <c:ser>
          <c:idx val="4"/>
          <c:order val="4"/>
          <c:tx>
            <c:strRef>
              <c:f>'F3.Qualified.Pool'!$F$19</c:f>
              <c:strCache>
                <c:ptCount val="1"/>
                <c:pt idx="0">
                  <c:v>Don't know/Unsure</c:v>
                </c:pt>
              </c:strCache>
            </c:strRef>
          </c:tx>
          <c:spPr>
            <a:solidFill>
              <a:schemeClr val="bg1">
                <a:lumMod val="6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'F3.Qualified.Pool'!$A$20:$A$23</c:f>
              <c:strCache>
                <c:ptCount val="4"/>
                <c:pt idx="0">
                  <c:v>CASAs | n=756</c:v>
                </c:pt>
                <c:pt idx="1">
                  <c:v>Mediators | n=40</c:v>
                </c:pt>
                <c:pt idx="2">
                  <c:v>DFPS Attorneys | n=100</c:v>
                </c:pt>
                <c:pt idx="3">
                  <c:v>CPS Caseworkers | n=932</c:v>
                </c:pt>
              </c:strCache>
            </c:strRef>
          </c:cat>
          <c:val>
            <c:numRef>
              <c:f>'F3.Qualified.Pool'!$F$20:$F$23</c:f>
              <c:numCache>
                <c:formatCode>0\%;</c:formatCode>
                <c:ptCount val="4"/>
                <c:pt idx="0">
                  <c:v>24.338624338624339</c:v>
                </c:pt>
                <c:pt idx="1">
                  <c:v>17.5</c:v>
                </c:pt>
                <c:pt idx="2">
                  <c:v>6</c:v>
                </c:pt>
                <c:pt idx="3">
                  <c:v>5.0429184549356219</c:v>
                </c:pt>
              </c:numCache>
            </c:numRef>
          </c:val>
          <c:extLst>
            <c:ext xmlns:c16="http://schemas.microsoft.com/office/drawing/2014/chart" uri="{C3380CC4-5D6E-409C-BE32-E72D297353CC}">
              <c16:uniqueId val="{00000004-3D9F-446A-BF1A-FC70D7360DA0}"/>
            </c:ext>
          </c:extLst>
        </c:ser>
        <c:dLbls>
          <c:showLegendKey val="0"/>
          <c:showVal val="1"/>
          <c:showCatName val="0"/>
          <c:showSerName val="0"/>
          <c:showPercent val="0"/>
          <c:showBubbleSize val="0"/>
        </c:dLbls>
        <c:gapWidth val="150"/>
        <c:overlap val="100"/>
        <c:axId val="194449184"/>
        <c:axId val="194449744"/>
      </c:barChart>
      <c:catAx>
        <c:axId val="194449184"/>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94449744"/>
        <c:crosses val="autoZero"/>
        <c:auto val="1"/>
        <c:lblAlgn val="ctr"/>
        <c:lblOffset val="100"/>
        <c:noMultiLvlLbl val="0"/>
      </c:catAx>
      <c:valAx>
        <c:axId val="194449744"/>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94449184"/>
        <c:crosses val="autoZero"/>
        <c:crossBetween val="between"/>
      </c:valAx>
      <c:spPr>
        <a:noFill/>
        <a:ln>
          <a:noFill/>
        </a:ln>
        <a:effectLst/>
      </c:spPr>
    </c:plotArea>
    <c:legend>
      <c:legendPos val="t"/>
      <c:layout>
        <c:manualLayout>
          <c:xMode val="edge"/>
          <c:yMode val="edge"/>
          <c:x val="2.8132613231038432E-2"/>
          <c:y val="0.21025918635170604"/>
          <c:w val="0.95869203849518825"/>
          <c:h val="6.371252798171600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r>
              <a:rPr lang="en-US" sz="2000" b="0">
                <a:solidFill>
                  <a:sysClr val="windowText" lastClr="000000"/>
                </a:solidFill>
              </a:rPr>
              <a:t>How often are court-appointed attorneys prepared at trial?</a:t>
            </a:r>
          </a:p>
        </c:rich>
      </c:tx>
      <c:overlay val="1"/>
      <c:spPr>
        <a:noFill/>
        <a:ln>
          <a:noFill/>
        </a:ln>
        <a:effectLst/>
      </c:spPr>
      <c:txPr>
        <a:bodyPr rot="0" spcFirstLastPara="1" vertOverflow="ellipsis" vert="horz" wrap="square" anchor="ctr" anchorCtr="1"/>
        <a:lstStyle/>
        <a:p>
          <a:pPr>
            <a:defRPr sz="2000" b="0" i="0" u="none" strike="noStrike" kern="1200" baseline="0">
              <a:solidFill>
                <a:sysClr val="windowText" lastClr="000000"/>
              </a:solidFill>
              <a:latin typeface="+mn-lt"/>
              <a:ea typeface="+mn-ea"/>
              <a:cs typeface="+mn-cs"/>
            </a:defRPr>
          </a:pPr>
          <a:endParaRPr lang="en-US"/>
        </a:p>
      </c:txPr>
    </c:title>
    <c:autoTitleDeleted val="0"/>
    <c:plotArea>
      <c:layout>
        <c:manualLayout>
          <c:layoutTarget val="inner"/>
          <c:xMode val="edge"/>
          <c:yMode val="edge"/>
          <c:x val="0.19328223396672317"/>
          <c:y val="8.0450753099370165E-2"/>
          <c:w val="0.78142532215088667"/>
          <c:h val="0.54239305080096978"/>
        </c:manualLayout>
      </c:layout>
      <c:barChart>
        <c:barDir val="col"/>
        <c:grouping val="stacked"/>
        <c:varyColors val="0"/>
        <c:ser>
          <c:idx val="0"/>
          <c:order val="0"/>
          <c:tx>
            <c:strRef>
              <c:f>'Attorney Prep 2.0'!$C$42</c:f>
              <c:strCache>
                <c:ptCount val="1"/>
                <c:pt idx="0">
                  <c:v>CASA</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'Attorney Prep 2.0'!$A$43:$B$54</c:f>
              <c:multiLvlStrCache>
                <c:ptCount val="12"/>
                <c:lvl>
                  <c:pt idx="0">
                    <c:v>Parents' Attorneys</c:v>
                  </c:pt>
                  <c:pt idx="1">
                    <c:v>Children's Attorneys</c:v>
                  </c:pt>
                  <c:pt idx="2">
                    <c:v>Parents' Attorneys</c:v>
                  </c:pt>
                  <c:pt idx="3">
                    <c:v>Children's Attorneys</c:v>
                  </c:pt>
                  <c:pt idx="4">
                    <c:v>Parents' Attorneys</c:v>
                  </c:pt>
                  <c:pt idx="5">
                    <c:v>Children's Attorneys</c:v>
                  </c:pt>
                  <c:pt idx="6">
                    <c:v>Parents' Attorneys</c:v>
                  </c:pt>
                  <c:pt idx="7">
                    <c:v>Children's Attorneys</c:v>
                  </c:pt>
                  <c:pt idx="8">
                    <c:v>Parents' Attorneys</c:v>
                  </c:pt>
                  <c:pt idx="9">
                    <c:v>Children's Attorneys</c:v>
                  </c:pt>
                  <c:pt idx="10">
                    <c:v>Parents' Attorneys</c:v>
                  </c:pt>
                  <c:pt idx="11">
                    <c:v>Children's Attorneys</c:v>
                  </c:pt>
                </c:lvl>
                <c:lvl>
                  <c:pt idx="0">
                    <c:v>Always</c:v>
                  </c:pt>
                  <c:pt idx="2">
                    <c:v>Often</c:v>
                  </c:pt>
                  <c:pt idx="4">
                    <c:v>Sometimes</c:v>
                  </c:pt>
                  <c:pt idx="6">
                    <c:v>Rarely</c:v>
                  </c:pt>
                  <c:pt idx="8">
                    <c:v>Never</c:v>
                  </c:pt>
                  <c:pt idx="10">
                    <c:v>Don't know</c:v>
                  </c:pt>
                </c:lvl>
              </c:multiLvlStrCache>
            </c:multiLvlStrRef>
          </c:cat>
          <c:val>
            <c:numRef>
              <c:f>'Attorney Prep 2.0'!$C$43:$C$54</c:f>
              <c:numCache>
                <c:formatCode>0.0\%;</c:formatCode>
                <c:ptCount val="12"/>
                <c:pt idx="0">
                  <c:v>19.662921348314608</c:v>
                </c:pt>
                <c:pt idx="1">
                  <c:v>20.253164556962027</c:v>
                </c:pt>
                <c:pt idx="2">
                  <c:v>33.146067415730336</c:v>
                </c:pt>
                <c:pt idx="3">
                  <c:v>29.254571026722925</c:v>
                </c:pt>
                <c:pt idx="4">
                  <c:v>15.589887640449437</c:v>
                </c:pt>
                <c:pt idx="5">
                  <c:v>17.299578059071731</c:v>
                </c:pt>
                <c:pt idx="6">
                  <c:v>3.51123595505618</c:v>
                </c:pt>
                <c:pt idx="7">
                  <c:v>5.6258790436005626</c:v>
                </c:pt>
                <c:pt idx="8">
                  <c:v>0.70224719101123589</c:v>
                </c:pt>
                <c:pt idx="9">
                  <c:v>1.5471167369901548</c:v>
                </c:pt>
                <c:pt idx="10">
                  <c:v>27.387640449438202</c:v>
                </c:pt>
                <c:pt idx="11">
                  <c:v>26.019690576652604</c:v>
                </c:pt>
              </c:numCache>
            </c:numRef>
          </c:val>
          <c:extLst>
            <c:ext xmlns:c16="http://schemas.microsoft.com/office/drawing/2014/chart" uri="{C3380CC4-5D6E-409C-BE32-E72D297353CC}">
              <c16:uniqueId val="{00000000-1784-4B47-AD38-1919DB4A1264}"/>
            </c:ext>
          </c:extLst>
        </c:ser>
        <c:ser>
          <c:idx val="1"/>
          <c:order val="1"/>
          <c:tx>
            <c:strRef>
              <c:f>'Attorney Prep 2.0'!$D$42</c:f>
              <c:strCache>
                <c:ptCount val="1"/>
                <c:pt idx="0">
                  <c:v>DFPS Attorneyss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9"/>
              <c:layout>
                <c:manualLayout>
                  <c:x val="-1.5456314931013839E-16"/>
                  <c:y val="-6.7453625632377737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1784-4B47-AD38-1919DB4A126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'Attorney Prep 2.0'!$A$43:$B$54</c:f>
              <c:multiLvlStrCache>
                <c:ptCount val="12"/>
                <c:lvl>
                  <c:pt idx="0">
                    <c:v>Parents' Attorneys</c:v>
                  </c:pt>
                  <c:pt idx="1">
                    <c:v>Children's Attorneys</c:v>
                  </c:pt>
                  <c:pt idx="2">
                    <c:v>Parents' Attorneys</c:v>
                  </c:pt>
                  <c:pt idx="3">
                    <c:v>Children's Attorneys</c:v>
                  </c:pt>
                  <c:pt idx="4">
                    <c:v>Parents' Attorneys</c:v>
                  </c:pt>
                  <c:pt idx="5">
                    <c:v>Children's Attorneys</c:v>
                  </c:pt>
                  <c:pt idx="6">
                    <c:v>Parents' Attorneys</c:v>
                  </c:pt>
                  <c:pt idx="7">
                    <c:v>Children's Attorneys</c:v>
                  </c:pt>
                  <c:pt idx="8">
                    <c:v>Parents' Attorneys</c:v>
                  </c:pt>
                  <c:pt idx="9">
                    <c:v>Children's Attorneys</c:v>
                  </c:pt>
                  <c:pt idx="10">
                    <c:v>Parents' Attorneys</c:v>
                  </c:pt>
                  <c:pt idx="11">
                    <c:v>Children's Attorneys</c:v>
                  </c:pt>
                </c:lvl>
                <c:lvl>
                  <c:pt idx="0">
                    <c:v>Always</c:v>
                  </c:pt>
                  <c:pt idx="2">
                    <c:v>Often</c:v>
                  </c:pt>
                  <c:pt idx="4">
                    <c:v>Sometimes</c:v>
                  </c:pt>
                  <c:pt idx="6">
                    <c:v>Rarely</c:v>
                  </c:pt>
                  <c:pt idx="8">
                    <c:v>Never</c:v>
                  </c:pt>
                  <c:pt idx="10">
                    <c:v>Don't know</c:v>
                  </c:pt>
                </c:lvl>
              </c:multiLvlStrCache>
            </c:multiLvlStrRef>
          </c:cat>
          <c:val>
            <c:numRef>
              <c:f>'Attorney Prep 2.0'!$D$43:$D$54</c:f>
              <c:numCache>
                <c:formatCode>0.0\%;</c:formatCode>
                <c:ptCount val="12"/>
                <c:pt idx="0">
                  <c:v>29.591836734693878</c:v>
                </c:pt>
                <c:pt idx="1">
                  <c:v>35.416666666666671</c:v>
                </c:pt>
                <c:pt idx="2">
                  <c:v>53.061224489795919</c:v>
                </c:pt>
                <c:pt idx="3">
                  <c:v>51.041666666666664</c:v>
                </c:pt>
                <c:pt idx="4">
                  <c:v>15.306122448979592</c:v>
                </c:pt>
                <c:pt idx="5">
                  <c:v>11.458333333333332</c:v>
                </c:pt>
                <c:pt idx="7">
                  <c:v>1.0416666666666665</c:v>
                </c:pt>
                <c:pt idx="9">
                  <c:v>1.0416666666666665</c:v>
                </c:pt>
                <c:pt idx="10">
                  <c:v>2.0408163265306123</c:v>
                </c:pt>
              </c:numCache>
            </c:numRef>
          </c:val>
          <c:extLst>
            <c:ext xmlns:c16="http://schemas.microsoft.com/office/drawing/2014/chart" uri="{C3380CC4-5D6E-409C-BE32-E72D297353CC}">
              <c16:uniqueId val="{00000002-1784-4B47-AD38-1919DB4A1264}"/>
            </c:ext>
          </c:extLst>
        </c:ser>
        <c:ser>
          <c:idx val="2"/>
          <c:order val="2"/>
          <c:tx>
            <c:strRef>
              <c:f>'Attorney Prep 2.0'!$E$42</c:f>
              <c:strCache>
                <c:ptCount val="1"/>
                <c:pt idx="0">
                  <c:v>CPS Caseworkers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8"/>
              <c:layout>
                <c:manualLayout>
                  <c:x val="-1.5456314931013839E-16"/>
                  <c:y val="-1.3490725126475547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784-4B47-AD38-1919DB4A1264}"/>
                </c:ext>
              </c:extLst>
            </c:dLbl>
            <c:dLbl>
              <c:idx val="9"/>
              <c:layout>
                <c:manualLayout>
                  <c:x val="-1.5456314931013839E-16"/>
                  <c:y val="-1.5739179314221474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784-4B47-AD38-1919DB4A1264}"/>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'Attorney Prep 2.0'!$A$43:$B$54</c:f>
              <c:multiLvlStrCache>
                <c:ptCount val="12"/>
                <c:lvl>
                  <c:pt idx="0">
                    <c:v>Parents' Attorneys</c:v>
                  </c:pt>
                  <c:pt idx="1">
                    <c:v>Children's Attorneys</c:v>
                  </c:pt>
                  <c:pt idx="2">
                    <c:v>Parents' Attorneys</c:v>
                  </c:pt>
                  <c:pt idx="3">
                    <c:v>Children's Attorneys</c:v>
                  </c:pt>
                  <c:pt idx="4">
                    <c:v>Parents' Attorneys</c:v>
                  </c:pt>
                  <c:pt idx="5">
                    <c:v>Children's Attorneys</c:v>
                  </c:pt>
                  <c:pt idx="6">
                    <c:v>Parents' Attorneys</c:v>
                  </c:pt>
                  <c:pt idx="7">
                    <c:v>Children's Attorneys</c:v>
                  </c:pt>
                  <c:pt idx="8">
                    <c:v>Parents' Attorneys</c:v>
                  </c:pt>
                  <c:pt idx="9">
                    <c:v>Children's Attorneys</c:v>
                  </c:pt>
                  <c:pt idx="10">
                    <c:v>Parents' Attorneys</c:v>
                  </c:pt>
                  <c:pt idx="11">
                    <c:v>Children's Attorneys</c:v>
                  </c:pt>
                </c:lvl>
                <c:lvl>
                  <c:pt idx="0">
                    <c:v>Always</c:v>
                  </c:pt>
                  <c:pt idx="2">
                    <c:v>Often</c:v>
                  </c:pt>
                  <c:pt idx="4">
                    <c:v>Sometimes</c:v>
                  </c:pt>
                  <c:pt idx="6">
                    <c:v>Rarely</c:v>
                  </c:pt>
                  <c:pt idx="8">
                    <c:v>Never</c:v>
                  </c:pt>
                  <c:pt idx="10">
                    <c:v>Don't know</c:v>
                  </c:pt>
                </c:lvl>
              </c:multiLvlStrCache>
            </c:multiLvlStrRef>
          </c:cat>
          <c:val>
            <c:numRef>
              <c:f>'Attorney Prep 2.0'!$E$43:$E$54</c:f>
              <c:numCache>
                <c:formatCode>0.0\%;</c:formatCode>
                <c:ptCount val="12"/>
                <c:pt idx="0">
                  <c:v>21.773288439955106</c:v>
                </c:pt>
                <c:pt idx="1">
                  <c:v>22.533632286995516</c:v>
                </c:pt>
                <c:pt idx="2">
                  <c:v>29.854096520763186</c:v>
                </c:pt>
                <c:pt idx="3">
                  <c:v>24.215246636771301</c:v>
                </c:pt>
                <c:pt idx="4">
                  <c:v>19.977553310886645</c:v>
                </c:pt>
                <c:pt idx="5">
                  <c:v>21.188340807174889</c:v>
                </c:pt>
                <c:pt idx="6">
                  <c:v>4.3771043771043772</c:v>
                </c:pt>
                <c:pt idx="7">
                  <c:v>8.1838565022421523</c:v>
                </c:pt>
                <c:pt idx="8">
                  <c:v>1.0101010101010102</c:v>
                </c:pt>
                <c:pt idx="9">
                  <c:v>1.2331838565022422</c:v>
                </c:pt>
                <c:pt idx="10">
                  <c:v>23.007856341189676</c:v>
                </c:pt>
                <c:pt idx="11">
                  <c:v>22.6457399103139</c:v>
                </c:pt>
              </c:numCache>
            </c:numRef>
          </c:val>
          <c:extLst>
            <c:ext xmlns:c16="http://schemas.microsoft.com/office/drawing/2014/chart" uri="{C3380CC4-5D6E-409C-BE32-E72D297353CC}">
              <c16:uniqueId val="{00000005-1784-4B47-AD38-1919DB4A1264}"/>
            </c:ext>
          </c:extLst>
        </c:ser>
        <c:dLbls>
          <c:dLblPos val="ctr"/>
          <c:showLegendKey val="0"/>
          <c:showVal val="1"/>
          <c:showCatName val="0"/>
          <c:showSerName val="0"/>
          <c:showPercent val="0"/>
          <c:showBubbleSize val="0"/>
        </c:dLbls>
        <c:gapWidth val="50"/>
        <c:overlap val="100"/>
        <c:axId val="285409504"/>
        <c:axId val="285410064"/>
      </c:barChart>
      <c:catAx>
        <c:axId val="28540950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85410064"/>
        <c:crossesAt val="0"/>
        <c:auto val="1"/>
        <c:lblAlgn val="ctr"/>
        <c:lblOffset val="100"/>
        <c:noMultiLvlLbl val="0"/>
      </c:catAx>
      <c:valAx>
        <c:axId val="285410064"/>
        <c:scaling>
          <c:orientation val="minMax"/>
          <c:max val="120"/>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85409504"/>
        <c:crosses val="autoZero"/>
        <c:crossBetween val="between"/>
      </c:valAx>
      <c:spPr>
        <a:noFill/>
        <a:ln>
          <a:noFill/>
        </a:ln>
        <a:effectLst/>
      </c:spPr>
    </c:plotArea>
    <c:legend>
      <c:legendPos val="l"/>
      <c:layout>
        <c:manualLayout>
          <c:xMode val="edge"/>
          <c:yMode val="edge"/>
          <c:x val="1.542399387576553E-2"/>
          <c:y val="0.16817937710402112"/>
          <c:w val="0.1616666791137355"/>
          <c:h val="0.46137087509053298"/>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solidFill>
        <a:schemeClr val="tx1">
          <a:lumMod val="50000"/>
          <a:lumOff val="50000"/>
        </a:schemeClr>
      </a:solidFill>
      <a:round/>
    </a:ln>
    <a:effectLst/>
  </c:spPr>
  <c:txPr>
    <a:bodyPr/>
    <a:lstStyle/>
    <a:p>
      <a:pPr>
        <a:defRPr/>
      </a:pPr>
      <a:endParaRPr lang="en-U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Court-Appointed Attorneys: Are you compensated </a:t>
            </a:r>
            <a:br>
              <a:rPr lang="en-US" sz="2000" b="0">
                <a:solidFill>
                  <a:sysClr val="windowText" lastClr="000000"/>
                </a:solidFill>
              </a:rPr>
            </a:br>
            <a:r>
              <a:rPr lang="en-US" sz="2000" b="0">
                <a:solidFill>
                  <a:sysClr val="windowText" lastClr="000000"/>
                </a:solidFill>
              </a:rPr>
              <a:t>for travel time?|n=202</a:t>
            </a:r>
          </a:p>
        </c:rich>
      </c:tx>
      <c:layout>
        <c:manualLayout>
          <c:xMode val="edge"/>
          <c:yMode val="edge"/>
          <c:x val="0.16552777777777777"/>
          <c:y val="0.16666666666666666"/>
        </c:manualLayout>
      </c:layout>
      <c:overlay val="1"/>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5921396450418482"/>
          <c:y val="0.19891585716733862"/>
          <c:w val="0.68796945066151582"/>
          <c:h val="0.78127481487494477"/>
        </c:manualLayout>
      </c:layout>
      <c:pieChart>
        <c:varyColors val="1"/>
        <c:ser>
          <c:idx val="0"/>
          <c:order val="0"/>
          <c:tx>
            <c:strRef>
              <c:f>Sheet1!$B$1</c:f>
              <c:strCache>
                <c:ptCount val="1"/>
                <c:pt idx="0">
                  <c:v>Sales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A44C-4A85-94E4-96E62703A5E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A44C-4A85-94E4-96E62703A5E8}"/>
              </c:ext>
            </c:extLst>
          </c:dPt>
          <c:dLbls>
            <c:dLbl>
              <c:idx val="0"/>
              <c:layout>
                <c:manualLayout>
                  <c:x val="-0.20885178909598326"/>
                  <c:y val="-1.1198817269429562E-2"/>
                </c:manualLayout>
              </c:layout>
              <c:tx>
                <c:rich>
                  <a:bodyPr/>
                  <a:lstStyle/>
                  <a:p>
                    <a:fld id="{D0610C7C-66E7-411B-81D2-3F78E6D7A977}" type="CATEGORYNAME">
                      <a:rPr lang="en-US"/>
                      <a:pPr/>
                      <a:t>[CATEGORY NAME]</a:t>
                    </a:fld>
                    <a:r>
                      <a:rPr lang="en-US"/>
                      <a:t> </a:t>
                    </a:r>
                    <a:fld id="{7599B8F0-290C-4D42-9F11-350220EEBAFB}" type="PERCENTAGE">
                      <a:rPr lang="en-US" baseline="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4947240772118676"/>
                      <c:h val="0.12406947890818859"/>
                    </c:manualLayout>
                  </c15:layout>
                  <c15:dlblFieldTable/>
                  <c15:showDataLabelsRange val="0"/>
                </c:ext>
                <c:ext xmlns:c16="http://schemas.microsoft.com/office/drawing/2014/chart" uri="{C3380CC4-5D6E-409C-BE32-E72D297353CC}">
                  <c16:uniqueId val="{00000001-A44C-4A85-94E4-96E62703A5E8}"/>
                </c:ext>
              </c:extLst>
            </c:dLbl>
            <c:dLbl>
              <c:idx val="1"/>
              <c:layout>
                <c:manualLayout>
                  <c:x val="0.1941513007076647"/>
                  <c:y val="2.7741740098864737E-2"/>
                </c:manualLayout>
              </c:layout>
              <c:tx>
                <c:rich>
                  <a:bodyPr/>
                  <a:lstStyle/>
                  <a:p>
                    <a:fld id="{2DDF5830-0BA5-4836-8FD1-C2B351EA4DDB}" type="CATEGORYNAME">
                      <a:rPr lang="en-US"/>
                      <a:pPr/>
                      <a:t>[CATEGORY NAME]</a:t>
                    </a:fld>
                    <a:r>
                      <a:rPr lang="en-US"/>
                      <a:t> </a:t>
                    </a:r>
                    <a:fld id="{B2942408-0898-4CFE-98DD-E4AC3825EB49}" type="PERCENTAGE">
                      <a:rPr lang="en-US" baseline="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5791122628658758"/>
                      <c:h val="0.12406947890818859"/>
                    </c:manualLayout>
                  </c15:layout>
                  <c15:dlblFieldTable/>
                  <c15:showDataLabelsRange val="0"/>
                </c:ext>
                <c:ext xmlns:c16="http://schemas.microsoft.com/office/drawing/2014/chart" uri="{C3380CC4-5D6E-409C-BE32-E72D297353CC}">
                  <c16:uniqueId val="{00000003-A44C-4A85-94E4-96E62703A5E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General</c:formatCode>
                <c:ptCount val="2"/>
                <c:pt idx="0">
                  <c:v>52</c:v>
                </c:pt>
                <c:pt idx="1">
                  <c:v>48</c:v>
                </c:pt>
              </c:numCache>
            </c:numRef>
          </c:val>
          <c:extLst>
            <c:ext xmlns:c16="http://schemas.microsoft.com/office/drawing/2014/chart" uri="{C3380CC4-5D6E-409C-BE32-E72D297353CC}">
              <c16:uniqueId val="{00000004-A44C-4A85-94E4-96E62703A5E8}"/>
            </c:ext>
          </c:extLst>
        </c:ser>
        <c:dLbls>
          <c:dLblPos val="ctr"/>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Court-Appointed Attorneys: Are you compensated for </a:t>
            </a:r>
            <a:br>
              <a:rPr lang="en-US" sz="2000" b="0">
                <a:solidFill>
                  <a:sysClr val="windowText" lastClr="000000"/>
                </a:solidFill>
              </a:rPr>
            </a:br>
            <a:r>
              <a:rPr lang="en-US" sz="2000" b="0">
                <a:solidFill>
                  <a:sysClr val="windowText" lastClr="000000"/>
                </a:solidFill>
              </a:rPr>
              <a:t>out-of-court time?|n=203</a:t>
            </a:r>
          </a:p>
        </c:rich>
      </c:tx>
      <c:layout>
        <c:manualLayout>
          <c:xMode val="edge"/>
          <c:yMode val="edge"/>
          <c:x val="0.18471412948381452"/>
          <c:y val="0.17640536599591719"/>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3317475940507437"/>
          <c:y val="0.36654636920384953"/>
          <c:w val="0.70060083114610672"/>
          <c:h val="0.46706722076407114"/>
        </c:manualLayout>
      </c:layout>
      <c:pieChart>
        <c:varyColors val="1"/>
        <c:ser>
          <c:idx val="0"/>
          <c:order val="0"/>
          <c:tx>
            <c:strRef>
              <c:f>Sheet1!$B$1</c:f>
              <c:strCache>
                <c:ptCount val="1"/>
                <c:pt idx="0">
                  <c:v>Percentage of Attorneys who report they are compensated for out of court time</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373D-46CF-963E-474ACAD3C39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373D-46CF-963E-474ACAD3C39D}"/>
              </c:ext>
            </c:extLst>
          </c:dPt>
          <c:dLbls>
            <c:dLbl>
              <c:idx val="0"/>
              <c:layout>
                <c:manualLayout>
                  <c:x val="-0.11355417989232415"/>
                  <c:y val="-0.32746200933457109"/>
                </c:manualLayout>
              </c:layout>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4554548164775616"/>
                      <c:h val="0.1236603462489695"/>
                    </c:manualLayout>
                  </c15:layout>
                </c:ext>
                <c:ext xmlns:c16="http://schemas.microsoft.com/office/drawing/2014/chart" uri="{C3380CC4-5D6E-409C-BE32-E72D297353CC}">
                  <c16:uniqueId val="{00000001-373D-46CF-963E-474ACAD3C39D}"/>
                </c:ext>
              </c:extLst>
            </c:dLbl>
            <c:dLbl>
              <c:idx val="1"/>
              <c:layout>
                <c:manualLayout>
                  <c:x val="0.12957042869641294"/>
                  <c:y val="0.10004884806065902"/>
                </c:manualLayout>
              </c:layout>
              <c:tx>
                <c:rich>
                  <a:bodyPr/>
                  <a:lstStyle/>
                  <a:p>
                    <a:fld id="{0593EC08-7F15-4137-BE5D-88364CFED73D}" type="CATEGORYNAME">
                      <a:rPr lang="en-US">
                        <a:solidFill>
                          <a:schemeClr val="bg1"/>
                        </a:solidFill>
                      </a:rPr>
                      <a:pPr/>
                      <a:t>[CATEGORY NAME]</a:t>
                    </a:fld>
                    <a:r>
                      <a:rPr lang="en-US" baseline="0">
                        <a:solidFill>
                          <a:schemeClr val="bg1"/>
                        </a:solidFill>
                      </a:rPr>
                      <a:t> </a:t>
                    </a:r>
                    <a:fld id="{3E13A8A4-C8F3-4126-969D-C338EDD5C42B}" type="VALUE">
                      <a:rPr lang="en-US" baseline="0">
                        <a:solidFill>
                          <a:schemeClr val="bg1"/>
                        </a:solidFill>
                      </a:rPr>
                      <a:pPr/>
                      <a:t>[VALUE]</a:t>
                    </a:fld>
                    <a:endParaRPr lang="en-US" baseline="0">
                      <a:solidFill>
                        <a:schemeClr val="bg1"/>
                      </a:solidFill>
                    </a:endParaRPr>
                  </a:p>
                </c:rich>
              </c:tx>
              <c:dLblPos val="bestFit"/>
              <c:showLegendKey val="0"/>
              <c:showVal val="1"/>
              <c:showCatName val="1"/>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3-373D-46CF-963E-474ACAD3C39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Yes</c:v>
                </c:pt>
                <c:pt idx="1">
                  <c:v>No</c:v>
                </c:pt>
              </c:strCache>
            </c:strRef>
          </c:cat>
          <c:val>
            <c:numRef>
              <c:f>Sheet1!$B$2:$B$3</c:f>
              <c:numCache>
                <c:formatCode>0%</c:formatCode>
                <c:ptCount val="2"/>
                <c:pt idx="0">
                  <c:v>0.88700000000000001</c:v>
                </c:pt>
                <c:pt idx="1">
                  <c:v>0.113</c:v>
                </c:pt>
              </c:numCache>
            </c:numRef>
          </c:val>
          <c:extLst>
            <c:ext xmlns:c16="http://schemas.microsoft.com/office/drawing/2014/chart" uri="{C3380CC4-5D6E-409C-BE32-E72D297353CC}">
              <c16:uniqueId val="{00000004-373D-46CF-963E-474ACAD3C39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000" b="1"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What compensation structure best incentivizes </a:t>
            </a:r>
            <a:br>
              <a:rPr lang="en-US" sz="2000" b="0">
                <a:solidFill>
                  <a:sysClr val="windowText" lastClr="000000"/>
                </a:solidFill>
              </a:rPr>
            </a:br>
            <a:r>
              <a:rPr lang="en-US" sz="2000" b="0">
                <a:solidFill>
                  <a:sysClr val="windowText" lastClr="000000"/>
                </a:solidFill>
              </a:rPr>
              <a:t>attorney best practices and compliance with statutory duties?  </a:t>
            </a:r>
          </a:p>
        </c:rich>
      </c:tx>
      <c:layout>
        <c:manualLayout>
          <c:xMode val="edge"/>
          <c:yMode val="edge"/>
          <c:x val="0.22307692307692309"/>
          <c:y val="4.289540579081158E-2"/>
        </c:manualLayout>
      </c:layout>
      <c:overlay val="0"/>
      <c:spPr>
        <a:noFill/>
        <a:ln>
          <a:noFill/>
        </a:ln>
        <a:effectLst/>
      </c:spPr>
      <c:txPr>
        <a:bodyPr rot="0" spcFirstLastPara="1" vertOverflow="ellipsis" vert="horz" wrap="square" anchor="ctr" anchorCtr="1"/>
        <a:lstStyle/>
        <a:p>
          <a:pPr algn="ct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3245984784446321E-2"/>
          <c:y val="0.17373173635993044"/>
          <c:w val="0.95350803043110732"/>
          <c:h val="0.62453067004226648"/>
        </c:manualLayout>
      </c:layout>
      <c:barChart>
        <c:barDir val="col"/>
        <c:grouping val="clustered"/>
        <c:varyColors val="0"/>
        <c:ser>
          <c:idx val="0"/>
          <c:order val="0"/>
          <c:tx>
            <c:strRef>
              <c:f>'F21'!$G$10</c:f>
              <c:strCache>
                <c:ptCount val="1"/>
                <c:pt idx="0">
                  <c:v>Judges |n=45</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2.113271344040575E-3"/>
                  <c:y val="-3.972983710766785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337-4EEC-AF38-75374759C7E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'F21'!$F$11:$F$15</c:f>
              <c:strCache>
                <c:ptCount val="5"/>
                <c:pt idx="0">
                  <c:v>Hourly rate</c:v>
                </c:pt>
                <c:pt idx="1">
                  <c:v>Flat fee per case</c:v>
                </c:pt>
                <c:pt idx="2">
                  <c:v>Flat fee per hearing</c:v>
                </c:pt>
                <c:pt idx="3">
                  <c:v>Annual salary for maintaining a set caseload</c:v>
                </c:pt>
                <c:pt idx="4">
                  <c:v>Other </c:v>
                </c:pt>
              </c:strCache>
            </c:strRef>
          </c:cat>
          <c:val>
            <c:numRef>
              <c:f>'F21'!$G$11:$G$15</c:f>
              <c:numCache>
                <c:formatCode>0.0%</c:formatCode>
                <c:ptCount val="5"/>
                <c:pt idx="0">
                  <c:v>0.73299999999999998</c:v>
                </c:pt>
                <c:pt idx="1">
                  <c:v>2.1999999999999999E-2</c:v>
                </c:pt>
                <c:pt idx="2">
                  <c:v>6.7000000000000004E-2</c:v>
                </c:pt>
                <c:pt idx="3">
                  <c:v>0.111</c:v>
                </c:pt>
                <c:pt idx="4">
                  <c:v>6.7000000000000004E-2</c:v>
                </c:pt>
              </c:numCache>
            </c:numRef>
          </c:val>
          <c:extLst>
            <c:ext xmlns:c16="http://schemas.microsoft.com/office/drawing/2014/chart" uri="{C3380CC4-5D6E-409C-BE32-E72D297353CC}">
              <c16:uniqueId val="{00000001-A337-4EEC-AF38-75374759C7E6}"/>
            </c:ext>
          </c:extLst>
        </c:ser>
        <c:ser>
          <c:idx val="1"/>
          <c:order val="1"/>
          <c:tx>
            <c:strRef>
              <c:f>'F21'!$H$10</c:f>
              <c:strCache>
                <c:ptCount val="1"/>
                <c:pt idx="0">
                  <c:v>Court-Appointed Attorneys |n=199</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6906170752324579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337-4EEC-AF38-75374759C7E6}"/>
                </c:ext>
              </c:extLst>
            </c:dLbl>
            <c:dLbl>
              <c:idx val="1"/>
              <c:layout>
                <c:manualLayout>
                  <c:x val="1.4792899408283985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337-4EEC-AF38-75374759C7E6}"/>
                </c:ext>
              </c:extLst>
            </c:dLbl>
            <c:dLbl>
              <c:idx val="2"/>
              <c:layout>
                <c:manualLayout>
                  <c:x val="-7.7485720826495311E-17"/>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A337-4EEC-AF38-75374759C7E6}"/>
                </c:ext>
              </c:extLst>
            </c:dLbl>
            <c:dLbl>
              <c:idx val="3"/>
              <c:layout>
                <c:manualLayout>
                  <c:x val="-1.5497144165299062E-16"/>
                  <c:y val="-1.248850241658636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A337-4EEC-AF38-75374759C7E6}"/>
                </c:ext>
              </c:extLst>
            </c:dLbl>
            <c:dLbl>
              <c:idx val="4"/>
              <c:layout>
                <c:manualLayout>
                  <c:x val="-2.1132713440407298E-3"/>
                  <c:y val="-1.248850241658636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A337-4EEC-AF38-75374759C7E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'F21'!$F$11:$F$15</c:f>
              <c:strCache>
                <c:ptCount val="5"/>
                <c:pt idx="0">
                  <c:v>Hourly rate</c:v>
                </c:pt>
                <c:pt idx="1">
                  <c:v>Flat fee per case</c:v>
                </c:pt>
                <c:pt idx="2">
                  <c:v>Flat fee per hearing</c:v>
                </c:pt>
                <c:pt idx="3">
                  <c:v>Annual salary for maintaining a set caseload</c:v>
                </c:pt>
                <c:pt idx="4">
                  <c:v>Other </c:v>
                </c:pt>
              </c:strCache>
            </c:strRef>
          </c:cat>
          <c:val>
            <c:numRef>
              <c:f>'F21'!$H$11:$H$15</c:f>
              <c:numCache>
                <c:formatCode>0.0%</c:formatCode>
                <c:ptCount val="5"/>
                <c:pt idx="0">
                  <c:v>0.82399999999999995</c:v>
                </c:pt>
                <c:pt idx="1">
                  <c:v>5.0000000000000001E-3</c:v>
                </c:pt>
                <c:pt idx="2">
                  <c:v>0.02</c:v>
                </c:pt>
                <c:pt idx="3">
                  <c:v>7.4999999999999997E-2</c:v>
                </c:pt>
                <c:pt idx="4">
                  <c:v>7.4999999999999997E-2</c:v>
                </c:pt>
              </c:numCache>
            </c:numRef>
          </c:val>
          <c:extLst>
            <c:ext xmlns:c16="http://schemas.microsoft.com/office/drawing/2014/chart" uri="{C3380CC4-5D6E-409C-BE32-E72D297353CC}">
              <c16:uniqueId val="{00000007-A337-4EEC-AF38-75374759C7E6}"/>
            </c:ext>
          </c:extLst>
        </c:ser>
        <c:dLbls>
          <c:showLegendKey val="0"/>
          <c:showVal val="1"/>
          <c:showCatName val="0"/>
          <c:showSerName val="0"/>
          <c:showPercent val="0"/>
          <c:showBubbleSize val="0"/>
        </c:dLbls>
        <c:gapWidth val="100"/>
        <c:overlap val="-24"/>
        <c:axId val="286744496"/>
        <c:axId val="286745056"/>
      </c:barChart>
      <c:catAx>
        <c:axId val="2867444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86745056"/>
        <c:crossesAt val="0"/>
        <c:auto val="1"/>
        <c:lblAlgn val="ctr"/>
        <c:lblOffset val="100"/>
        <c:noMultiLvlLbl val="0"/>
      </c:catAx>
      <c:valAx>
        <c:axId val="286745056"/>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one"/>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86744496"/>
        <c:crosses val="autoZero"/>
        <c:crossBetween val="between"/>
      </c:valAx>
      <c:spPr>
        <a:noFill/>
        <a:ln>
          <a:noFill/>
        </a:ln>
        <a:effectLst/>
      </c:spPr>
    </c:plotArea>
    <c:legend>
      <c:legendPos val="b"/>
      <c:layout>
        <c:manualLayout>
          <c:xMode val="edge"/>
          <c:yMode val="edge"/>
          <c:x val="0.22653724077336035"/>
          <c:y val="0.91788656697204385"/>
          <c:w val="0.54692560619271702"/>
          <c:h val="7.1704609099594765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Court-Appointed</a:t>
            </a:r>
            <a:r>
              <a:rPr lang="en-US" sz="2000" b="0" baseline="0">
                <a:solidFill>
                  <a:sysClr val="windowText" lastClr="000000"/>
                </a:solidFill>
              </a:rPr>
              <a:t> Attorneys: </a:t>
            </a:r>
            <a:r>
              <a:rPr lang="en-US" sz="2000" b="0">
                <a:solidFill>
                  <a:sysClr val="windowText" lastClr="000000"/>
                </a:solidFill>
              </a:rPr>
              <a:t>Do you feel you are adequately </a:t>
            </a:r>
            <a:br>
              <a:rPr lang="en-US" sz="2000" b="0">
                <a:solidFill>
                  <a:sysClr val="windowText" lastClr="000000"/>
                </a:solidFill>
              </a:rPr>
            </a:br>
            <a:r>
              <a:rPr lang="en-US" sz="2000" b="0">
                <a:solidFill>
                  <a:sysClr val="windowText" lastClr="000000"/>
                </a:solidFill>
              </a:rPr>
              <a:t>compensated for the time you spend on child protection cases?|n=201</a:t>
            </a:r>
          </a:p>
        </c:rich>
      </c:tx>
      <c:layout>
        <c:manualLayout>
          <c:xMode val="edge"/>
          <c:yMode val="edge"/>
          <c:x val="0.10031933508311458"/>
          <c:y val="5.5555555555555552E-2"/>
        </c:manualLayout>
      </c:layout>
      <c:overlay val="1"/>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3572178477690292E-2"/>
          <c:y val="0.29945319335083115"/>
          <c:w val="0.81053565179352582"/>
          <c:h val="0.54035710119568392"/>
        </c:manualLayout>
      </c:layout>
      <c:pieChart>
        <c:varyColors val="1"/>
        <c:ser>
          <c:idx val="0"/>
          <c:order val="0"/>
          <c:tx>
            <c:strRef>
              <c:f>'F22-25'!$B$10</c:f>
              <c:strCache>
                <c:ptCount val="1"/>
                <c:pt idx="0">
                  <c:v>Do you feel you are adequately compensated for the time you spend on child protection cases? </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82D9-4EEE-8864-95E2206329A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82D9-4EEE-8864-95E2206329A6}"/>
              </c:ext>
            </c:extLst>
          </c:dPt>
          <c:dLbls>
            <c:dLbl>
              <c:idx val="0"/>
              <c:layout>
                <c:manualLayout>
                  <c:x val="-0.24548250218722659"/>
                  <c:y val="0.11366272965879265"/>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2D9-4EEE-8864-95E2206329A6}"/>
                </c:ext>
              </c:extLst>
            </c:dLbl>
            <c:dLbl>
              <c:idx val="1"/>
              <c:layout>
                <c:manualLayout>
                  <c:x val="0.14834755030621172"/>
                  <c:y val="-0.17573024205307677"/>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82D9-4EEE-8864-95E2206329A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'F22-25'!$A$11:$A$12</c:f>
              <c:strCache>
                <c:ptCount val="2"/>
                <c:pt idx="0">
                  <c:v>Yes</c:v>
                </c:pt>
                <c:pt idx="1">
                  <c:v>No</c:v>
                </c:pt>
              </c:strCache>
            </c:strRef>
          </c:cat>
          <c:val>
            <c:numRef>
              <c:f>'F22-25'!$B$11:$B$12</c:f>
              <c:numCache>
                <c:formatCode>0.0%</c:formatCode>
                <c:ptCount val="2"/>
                <c:pt idx="0">
                  <c:v>0.30299999999999999</c:v>
                </c:pt>
                <c:pt idx="1">
                  <c:v>0.69699999999999995</c:v>
                </c:pt>
              </c:numCache>
            </c:numRef>
          </c:val>
          <c:extLst>
            <c:ext xmlns:c16="http://schemas.microsoft.com/office/drawing/2014/chart" uri="{C3380CC4-5D6E-409C-BE32-E72D297353CC}">
              <c16:uniqueId val="{00000004-82D9-4EEE-8864-95E2206329A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Court-Appointed Attorneys: Do you submit billable hours that are </a:t>
            </a:r>
            <a:br>
              <a:rPr lang="en-US" sz="2000" b="0">
                <a:solidFill>
                  <a:sysClr val="windowText" lastClr="000000"/>
                </a:solidFill>
              </a:rPr>
            </a:br>
            <a:r>
              <a:rPr lang="en-US" sz="2000" b="0">
                <a:solidFill>
                  <a:sysClr val="windowText" lastClr="000000"/>
                </a:solidFill>
              </a:rPr>
              <a:t>below the actual amount of hours you worked on a case?|n=200</a:t>
            </a:r>
          </a:p>
        </c:rich>
      </c:tx>
      <c:layout>
        <c:manualLayout>
          <c:xMode val="edge"/>
          <c:yMode val="edge"/>
          <c:x val="0.16248384817282455"/>
          <c:y val="4.5724737082761771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
          <c:y val="0.3"/>
          <c:w val="0.81666666666666654"/>
          <c:h val="0.5444444444444444"/>
        </c:manualLayout>
      </c:layout>
      <c:pieChart>
        <c:varyColors val="1"/>
        <c:ser>
          <c:idx val="0"/>
          <c:order val="0"/>
          <c:tx>
            <c:strRef>
              <c:f>'F22-25'!$D$10</c:f>
              <c:strCache>
                <c:ptCount val="1"/>
                <c:pt idx="0">
                  <c:v>Do you submit billable hours that are below the actual amount of hours you worked on a case?</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68F-4A9A-8AEC-5E2561CBDCA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68F-4A9A-8AEC-5E2561CBDCA0}"/>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'F22-25'!$C$11:$C$12</c:f>
              <c:strCache>
                <c:ptCount val="2"/>
                <c:pt idx="0">
                  <c:v>Yes</c:v>
                </c:pt>
                <c:pt idx="1">
                  <c:v>No</c:v>
                </c:pt>
              </c:strCache>
            </c:strRef>
          </c:cat>
          <c:val>
            <c:numRef>
              <c:f>'F22-25'!$D$11:$D$12</c:f>
              <c:numCache>
                <c:formatCode>0%</c:formatCode>
                <c:ptCount val="2"/>
                <c:pt idx="0">
                  <c:v>0.56999999999999995</c:v>
                </c:pt>
                <c:pt idx="1">
                  <c:v>0.43</c:v>
                </c:pt>
              </c:numCache>
            </c:numRef>
          </c:val>
          <c:extLst>
            <c:ext xmlns:c16="http://schemas.microsoft.com/office/drawing/2014/chart" uri="{C3380CC4-5D6E-409C-BE32-E72D297353CC}">
              <c16:uniqueId val="{00000004-268F-4A9A-8AEC-5E2561CBDCA0}"/>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800" b="0" i="0" u="none" strike="noStrike" kern="1200" baseline="0">
                <a:solidFill>
                  <a:schemeClr val="tx1">
                    <a:lumMod val="65000"/>
                    <a:lumOff val="35000"/>
                  </a:schemeClr>
                </a:solidFill>
                <a:latin typeface="+mn-lt"/>
                <a:ea typeface="+mn-ea"/>
                <a:cs typeface="+mn-cs"/>
              </a:defRPr>
            </a:pPr>
            <a:r>
              <a:rPr lang="en-US" sz="1800" b="0">
                <a:solidFill>
                  <a:sysClr val="windowText" lastClr="000000"/>
                </a:solidFill>
              </a:rPr>
              <a:t>Court-Appointed Attorneys: Do you feel pressure not to take </a:t>
            </a:r>
            <a:br>
              <a:rPr lang="en-US" sz="1800" b="0">
                <a:solidFill>
                  <a:sysClr val="windowText" lastClr="000000"/>
                </a:solidFill>
              </a:rPr>
            </a:br>
            <a:r>
              <a:rPr lang="en-US" sz="1800" b="0">
                <a:solidFill>
                  <a:sysClr val="windowText" lastClr="000000"/>
                </a:solidFill>
              </a:rPr>
              <a:t>certain actions in your client</a:t>
            </a:r>
            <a:r>
              <a:rPr lang="en-US" sz="1800" b="0" i="0" u="none" strike="noStrike" kern="1200" baseline="0">
                <a:solidFill>
                  <a:sysClr val="windowText" lastClr="000000"/>
                </a:solidFill>
                <a:latin typeface="+mn-lt"/>
                <a:ea typeface="+mn-ea"/>
                <a:cs typeface="+mn-cs"/>
              </a:rPr>
              <a:t>’</a:t>
            </a:r>
            <a:r>
              <a:rPr lang="en-US" sz="1800" b="0">
                <a:solidFill>
                  <a:sysClr val="windowText" lastClr="000000"/>
                </a:solidFill>
              </a:rPr>
              <a:t>s legal interest out of concern you</a:t>
            </a:r>
            <a:r>
              <a:rPr lang="en-US" sz="1800" b="0" baseline="0">
                <a:solidFill>
                  <a:sysClr val="windowText" lastClr="000000"/>
                </a:solidFill>
              </a:rPr>
              <a:t> </a:t>
            </a:r>
            <a:r>
              <a:rPr lang="en-US" sz="1800" b="0">
                <a:solidFill>
                  <a:sysClr val="windowText" lastClr="000000"/>
                </a:solidFill>
              </a:rPr>
              <a:t>may lose future appointments?|n=199</a:t>
            </a:r>
          </a:p>
        </c:rich>
      </c:tx>
      <c:overlay val="0"/>
      <c:spPr>
        <a:noFill/>
        <a:ln>
          <a:noFill/>
        </a:ln>
        <a:effectLst/>
      </c:spPr>
      <c:txPr>
        <a:bodyPr rot="0" spcFirstLastPara="1" vertOverflow="ellipsis" vert="horz" wrap="square" anchor="ctr" anchorCtr="1"/>
        <a:lstStyle/>
        <a:p>
          <a:pPr algn="ctr">
            <a:defRPr sz="18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109289617486338"/>
          <c:y val="0.28912029746281709"/>
          <c:w val="0.81967213114754112"/>
          <c:h val="0.55555555555555558"/>
        </c:manualLayout>
      </c:layout>
      <c:pieChart>
        <c:varyColors val="1"/>
        <c:ser>
          <c:idx val="0"/>
          <c:order val="0"/>
          <c:tx>
            <c:strRef>
              <c:f>'F22-25'!$B$16</c:f>
              <c:strCache>
                <c:ptCount val="1"/>
                <c:pt idx="0">
                  <c:v>Do you feel pressure not to take certain actions in your client’s legal interest out of concern you may lose future appointments?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8C30-4A49-8351-27AF35B638B1}"/>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8C30-4A49-8351-27AF35B638B1}"/>
              </c:ext>
            </c:extLst>
          </c:dPt>
          <c:dLbls>
            <c:dLbl>
              <c:idx val="0"/>
              <c:layout>
                <c:manualLayout>
                  <c:x val="-0.15904340953663321"/>
                  <c:y val="0.16656014759450544"/>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C30-4A49-8351-27AF35B638B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'F22-25'!$A$17:$A$18</c:f>
              <c:strCache>
                <c:ptCount val="2"/>
                <c:pt idx="0">
                  <c:v>Yes</c:v>
                </c:pt>
                <c:pt idx="1">
                  <c:v>No</c:v>
                </c:pt>
              </c:strCache>
            </c:strRef>
          </c:cat>
          <c:val>
            <c:numRef>
              <c:f>'F22-25'!$B$17:$B$18</c:f>
              <c:numCache>
                <c:formatCode>0.00%</c:formatCode>
                <c:ptCount val="2"/>
                <c:pt idx="0">
                  <c:v>0.191</c:v>
                </c:pt>
                <c:pt idx="1">
                  <c:v>0.80900000000000005</c:v>
                </c:pt>
              </c:numCache>
            </c:numRef>
          </c:val>
          <c:extLst>
            <c:ext xmlns:c16="http://schemas.microsoft.com/office/drawing/2014/chart" uri="{C3380CC4-5D6E-409C-BE32-E72D297353CC}">
              <c16:uniqueId val="{00000004-8C30-4A49-8351-27AF35B638B1}"/>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800" b="0" i="0" u="none" strike="noStrike" kern="1200" baseline="0">
                <a:solidFill>
                  <a:schemeClr val="tx1">
                    <a:lumMod val="65000"/>
                    <a:lumOff val="35000"/>
                  </a:schemeClr>
                </a:solidFill>
                <a:latin typeface="+mn-lt"/>
                <a:ea typeface="+mn-ea"/>
                <a:cs typeface="+mn-cs"/>
              </a:defRPr>
            </a:pPr>
            <a:r>
              <a:rPr lang="en-US" sz="1800" b="0">
                <a:solidFill>
                  <a:sysClr val="windowText" lastClr="000000"/>
                </a:solidFill>
              </a:rPr>
              <a:t>Court-Appointed Attorneys: Do you feel pressure not to take </a:t>
            </a:r>
            <a:br>
              <a:rPr lang="en-US" sz="1800" b="0">
                <a:solidFill>
                  <a:sysClr val="windowText" lastClr="000000"/>
                </a:solidFill>
              </a:rPr>
            </a:br>
            <a:r>
              <a:rPr lang="en-US" sz="1800" b="0">
                <a:solidFill>
                  <a:sysClr val="windowText" lastClr="000000"/>
                </a:solidFill>
              </a:rPr>
              <a:t>certain actions in your client</a:t>
            </a:r>
            <a:r>
              <a:rPr lang="en-US" sz="1800" b="0" i="0" u="none" strike="noStrike" kern="1200" baseline="0">
                <a:solidFill>
                  <a:sysClr val="windowText" lastClr="000000"/>
                </a:solidFill>
                <a:latin typeface="+mn-lt"/>
                <a:ea typeface="+mn-ea"/>
                <a:cs typeface="+mn-cs"/>
              </a:rPr>
              <a:t>’</a:t>
            </a:r>
            <a:r>
              <a:rPr lang="en-US" sz="1800" b="0">
                <a:solidFill>
                  <a:sysClr val="windowText" lastClr="000000"/>
                </a:solidFill>
              </a:rPr>
              <a:t>s legal interest out of concern you will not </a:t>
            </a:r>
            <a:br>
              <a:rPr lang="en-US" sz="1800" b="0">
                <a:solidFill>
                  <a:sysClr val="windowText" lastClr="000000"/>
                </a:solidFill>
              </a:rPr>
            </a:br>
            <a:r>
              <a:rPr lang="en-US" sz="1800" b="0">
                <a:solidFill>
                  <a:sysClr val="windowText" lastClr="000000"/>
                </a:solidFill>
              </a:rPr>
              <a:t>be compensated?|n=198</a:t>
            </a:r>
          </a:p>
        </c:rich>
      </c:tx>
      <c:overlay val="0"/>
      <c:spPr>
        <a:noFill/>
        <a:ln>
          <a:noFill/>
        </a:ln>
        <a:effectLst/>
      </c:spPr>
      <c:txPr>
        <a:bodyPr rot="0" spcFirstLastPara="1" vertOverflow="ellipsis" vert="horz" wrap="square" anchor="ctr" anchorCtr="1"/>
        <a:lstStyle/>
        <a:p>
          <a:pPr algn="ctr">
            <a:defRPr sz="18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1666666666666667"/>
          <c:y val="0.30023140857392827"/>
          <c:w val="0.83888888888888891"/>
          <c:h val="0.55925925925925923"/>
        </c:manualLayout>
      </c:layout>
      <c:pieChart>
        <c:varyColors val="1"/>
        <c:ser>
          <c:idx val="0"/>
          <c:order val="0"/>
          <c:tx>
            <c:strRef>
              <c:f>'F22-25'!$D$16</c:f>
              <c:strCache>
                <c:ptCount val="1"/>
                <c:pt idx="0">
                  <c:v>Do you feel pressure not to take certain actions in your client’s legal interest out of concern you will not be compensated?</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8B67-42D6-84B0-DB9623322C79}"/>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8B67-42D6-84B0-DB9623322C79}"/>
              </c:ext>
            </c:extLst>
          </c:dPt>
          <c:dLbls>
            <c:dLbl>
              <c:idx val="0"/>
              <c:layout>
                <c:manualLayout>
                  <c:x val="-0.17676235083664626"/>
                  <c:y val="0.16570090658603942"/>
                </c:manualLayout>
              </c:layout>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1-8B67-42D6-84B0-DB9623322C7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'F22-25'!$C$17:$C$18</c:f>
              <c:strCache>
                <c:ptCount val="2"/>
                <c:pt idx="0">
                  <c:v>Yes</c:v>
                </c:pt>
                <c:pt idx="1">
                  <c:v>No</c:v>
                </c:pt>
              </c:strCache>
            </c:strRef>
          </c:cat>
          <c:val>
            <c:numRef>
              <c:f>'F22-25'!$D$17:$D$18</c:f>
              <c:numCache>
                <c:formatCode>0.00%</c:formatCode>
                <c:ptCount val="2"/>
                <c:pt idx="0">
                  <c:v>0.23200000000000001</c:v>
                </c:pt>
                <c:pt idx="1">
                  <c:v>0.76800000000000002</c:v>
                </c:pt>
              </c:numCache>
            </c:numRef>
          </c:val>
          <c:extLst>
            <c:ext xmlns:c16="http://schemas.microsoft.com/office/drawing/2014/chart" uri="{C3380CC4-5D6E-409C-BE32-E72D297353CC}">
              <c16:uniqueId val="{00000004-8B67-42D6-84B0-DB9623322C79}"/>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0" dirty="0">
                <a:solidFill>
                  <a:sysClr val="windowText" lastClr="000000"/>
                </a:solidFill>
              </a:rPr>
              <a:t>What effect would billing determinations that are independent of the</a:t>
            </a:r>
            <a:r>
              <a:rPr lang="en-US" sz="2000" b="0" baseline="0" dirty="0">
                <a:solidFill>
                  <a:sysClr val="windowText" lastClr="000000"/>
                </a:solidFill>
              </a:rPr>
              <a:t> </a:t>
            </a:r>
            <a:br>
              <a:rPr lang="en-US" sz="2000" b="0" baseline="0" dirty="0">
                <a:solidFill>
                  <a:sysClr val="windowText" lastClr="000000"/>
                </a:solidFill>
              </a:rPr>
            </a:br>
            <a:r>
              <a:rPr lang="en-US" sz="2000" b="0" dirty="0">
                <a:solidFill>
                  <a:sysClr val="windowText" lastClr="000000"/>
                </a:solidFill>
              </a:rPr>
              <a:t>judiciary have on the quality of representation in your jurisdiction?</a:t>
            </a:r>
          </a:p>
        </c:rich>
      </c:tx>
      <c:layout>
        <c:manualLayout>
          <c:xMode val="edge"/>
          <c:yMode val="edge"/>
          <c:x val="0.14305555555555555"/>
          <c:y val="2.7424460225850517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1210007402920786"/>
          <c:y val="0.26344194780530489"/>
          <c:w val="0.66653240460327079"/>
          <c:h val="0.69659475492392731"/>
        </c:manualLayout>
      </c:layout>
      <c:barChart>
        <c:barDir val="bar"/>
        <c:grouping val="percentStacked"/>
        <c:varyColors val="0"/>
        <c:ser>
          <c:idx val="0"/>
          <c:order val="0"/>
          <c:tx>
            <c:strRef>
              <c:f>Reforms!$C$34</c:f>
              <c:strCache>
                <c:ptCount val="1"/>
                <c:pt idx="0">
                  <c:v>Strong positive effect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Reforms!$A$118:$A$121</c:f>
              <c:strCache>
                <c:ptCount val="4"/>
                <c:pt idx="0">
                  <c:v>Judges | n=46</c:v>
                </c:pt>
                <c:pt idx="1">
                  <c:v>Mediators | n=35</c:v>
                </c:pt>
                <c:pt idx="2">
                  <c:v>Court-Appointed Attorneys | n=197</c:v>
                </c:pt>
                <c:pt idx="3">
                  <c:v>DFPS Attorneys | n=90</c:v>
                </c:pt>
              </c:strCache>
            </c:strRef>
          </c:cat>
          <c:val>
            <c:numRef>
              <c:f>Reforms!$C$118:$C$121</c:f>
              <c:numCache>
                <c:formatCode>0\%;</c:formatCode>
                <c:ptCount val="4"/>
                <c:pt idx="0">
                  <c:v>8.695652173913043</c:v>
                </c:pt>
                <c:pt idx="1">
                  <c:v>20</c:v>
                </c:pt>
                <c:pt idx="2">
                  <c:v>20.812182741116754</c:v>
                </c:pt>
                <c:pt idx="3">
                  <c:v>21.111111111111111</c:v>
                </c:pt>
              </c:numCache>
            </c:numRef>
          </c:val>
          <c:extLst>
            <c:ext xmlns:c16="http://schemas.microsoft.com/office/drawing/2014/chart" uri="{C3380CC4-5D6E-409C-BE32-E72D297353CC}">
              <c16:uniqueId val="{00000000-95FB-414B-AC03-D89F3ABA8823}"/>
            </c:ext>
          </c:extLst>
        </c:ser>
        <c:ser>
          <c:idx val="1"/>
          <c:order val="1"/>
          <c:tx>
            <c:strRef>
              <c:f>Reforms!$D$34</c:f>
              <c:strCache>
                <c:ptCount val="1"/>
                <c:pt idx="0">
                  <c:v>Somewhat positive effect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Reforms!$A$118:$A$121</c:f>
              <c:strCache>
                <c:ptCount val="4"/>
                <c:pt idx="0">
                  <c:v>Judges | n=46</c:v>
                </c:pt>
                <c:pt idx="1">
                  <c:v>Mediators | n=35</c:v>
                </c:pt>
                <c:pt idx="2">
                  <c:v>Court-Appointed Attorneys | n=197</c:v>
                </c:pt>
                <c:pt idx="3">
                  <c:v>DFPS Attorneys | n=90</c:v>
                </c:pt>
              </c:strCache>
            </c:strRef>
          </c:cat>
          <c:val>
            <c:numRef>
              <c:f>Reforms!$D$118:$D$121</c:f>
              <c:numCache>
                <c:formatCode>0\%;</c:formatCode>
                <c:ptCount val="4"/>
                <c:pt idx="0">
                  <c:v>8.695652173913043</c:v>
                </c:pt>
                <c:pt idx="1">
                  <c:v>14.285714285714285</c:v>
                </c:pt>
                <c:pt idx="2">
                  <c:v>19.796954314720814</c:v>
                </c:pt>
                <c:pt idx="3">
                  <c:v>16.666666666666664</c:v>
                </c:pt>
              </c:numCache>
            </c:numRef>
          </c:val>
          <c:extLst>
            <c:ext xmlns:c16="http://schemas.microsoft.com/office/drawing/2014/chart" uri="{C3380CC4-5D6E-409C-BE32-E72D297353CC}">
              <c16:uniqueId val="{00000001-95FB-414B-AC03-D89F3ABA8823}"/>
            </c:ext>
          </c:extLst>
        </c:ser>
        <c:ser>
          <c:idx val="2"/>
          <c:order val="2"/>
          <c:tx>
            <c:strRef>
              <c:f>Reforms!$E$34</c:f>
              <c:strCache>
                <c:ptCount val="1"/>
                <c:pt idx="0">
                  <c:v>No effect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Reforms!$A$118:$A$121</c:f>
              <c:strCache>
                <c:ptCount val="4"/>
                <c:pt idx="0">
                  <c:v>Judges | n=46</c:v>
                </c:pt>
                <c:pt idx="1">
                  <c:v>Mediators | n=35</c:v>
                </c:pt>
                <c:pt idx="2">
                  <c:v>Court-Appointed Attorneys | n=197</c:v>
                </c:pt>
                <c:pt idx="3">
                  <c:v>DFPS Attorneys | n=90</c:v>
                </c:pt>
              </c:strCache>
            </c:strRef>
          </c:cat>
          <c:val>
            <c:numRef>
              <c:f>Reforms!$E$118:$E$121</c:f>
              <c:numCache>
                <c:formatCode>0\%;</c:formatCode>
                <c:ptCount val="4"/>
                <c:pt idx="0">
                  <c:v>15.217391304347828</c:v>
                </c:pt>
                <c:pt idx="1">
                  <c:v>14.285714285714285</c:v>
                </c:pt>
                <c:pt idx="2">
                  <c:v>30.964467005076141</c:v>
                </c:pt>
                <c:pt idx="3">
                  <c:v>22.222222222222221</c:v>
                </c:pt>
              </c:numCache>
            </c:numRef>
          </c:val>
          <c:extLst>
            <c:ext xmlns:c16="http://schemas.microsoft.com/office/drawing/2014/chart" uri="{C3380CC4-5D6E-409C-BE32-E72D297353CC}">
              <c16:uniqueId val="{00000002-95FB-414B-AC03-D89F3ABA8823}"/>
            </c:ext>
          </c:extLst>
        </c:ser>
        <c:ser>
          <c:idx val="3"/>
          <c:order val="3"/>
          <c:tx>
            <c:strRef>
              <c:f>Reforms!$F$34</c:f>
              <c:strCache>
                <c:ptCount val="1"/>
                <c:pt idx="0">
                  <c:v>Somewhat negative effect</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Reforms!$A$118:$A$121</c:f>
              <c:strCache>
                <c:ptCount val="4"/>
                <c:pt idx="0">
                  <c:v>Judges | n=46</c:v>
                </c:pt>
                <c:pt idx="1">
                  <c:v>Mediators | n=35</c:v>
                </c:pt>
                <c:pt idx="2">
                  <c:v>Court-Appointed Attorneys | n=197</c:v>
                </c:pt>
                <c:pt idx="3">
                  <c:v>DFPS Attorneys | n=90</c:v>
                </c:pt>
              </c:strCache>
            </c:strRef>
          </c:cat>
          <c:val>
            <c:numRef>
              <c:f>Reforms!$F$118:$F$121</c:f>
              <c:numCache>
                <c:formatCode>0\%;</c:formatCode>
                <c:ptCount val="4"/>
                <c:pt idx="0">
                  <c:v>15.217391304347828</c:v>
                </c:pt>
                <c:pt idx="1">
                  <c:v>2.8571428571428572</c:v>
                </c:pt>
                <c:pt idx="2">
                  <c:v>10.659898477157361</c:v>
                </c:pt>
                <c:pt idx="3">
                  <c:v>7.7777777777777777</c:v>
                </c:pt>
              </c:numCache>
            </c:numRef>
          </c:val>
          <c:extLst>
            <c:ext xmlns:c16="http://schemas.microsoft.com/office/drawing/2014/chart" uri="{C3380CC4-5D6E-409C-BE32-E72D297353CC}">
              <c16:uniqueId val="{00000003-95FB-414B-AC03-D89F3ABA8823}"/>
            </c:ext>
          </c:extLst>
        </c:ser>
        <c:ser>
          <c:idx val="4"/>
          <c:order val="4"/>
          <c:tx>
            <c:strRef>
              <c:f>Reforms!$G$34</c:f>
              <c:strCache>
                <c:ptCount val="1"/>
                <c:pt idx="0">
                  <c:v>Negative effect</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Reforms!$A$118:$A$121</c:f>
              <c:strCache>
                <c:ptCount val="4"/>
                <c:pt idx="0">
                  <c:v>Judges | n=46</c:v>
                </c:pt>
                <c:pt idx="1">
                  <c:v>Mediators | n=35</c:v>
                </c:pt>
                <c:pt idx="2">
                  <c:v>Court-Appointed Attorneys | n=197</c:v>
                </c:pt>
                <c:pt idx="3">
                  <c:v>DFPS Attorneys | n=90</c:v>
                </c:pt>
              </c:strCache>
            </c:strRef>
          </c:cat>
          <c:val>
            <c:numRef>
              <c:f>Reforms!$G$118:$G$121</c:f>
              <c:numCache>
                <c:formatCode>0\%;</c:formatCode>
                <c:ptCount val="4"/>
                <c:pt idx="0">
                  <c:v>36.95652173913043</c:v>
                </c:pt>
                <c:pt idx="1">
                  <c:v>5.7142857142857144</c:v>
                </c:pt>
                <c:pt idx="2">
                  <c:v>9.1370558375634516</c:v>
                </c:pt>
                <c:pt idx="3">
                  <c:v>11.111111111111111</c:v>
                </c:pt>
              </c:numCache>
            </c:numRef>
          </c:val>
          <c:extLst>
            <c:ext xmlns:c16="http://schemas.microsoft.com/office/drawing/2014/chart" uri="{C3380CC4-5D6E-409C-BE32-E72D297353CC}">
              <c16:uniqueId val="{00000004-95FB-414B-AC03-D89F3ABA8823}"/>
            </c:ext>
          </c:extLst>
        </c:ser>
        <c:ser>
          <c:idx val="5"/>
          <c:order val="5"/>
          <c:tx>
            <c:strRef>
              <c:f>Reforms!$H$34</c:f>
              <c:strCache>
                <c:ptCount val="1"/>
                <c:pt idx="0">
                  <c:v>Don't know/have no opinion</c:v>
                </c:pt>
              </c:strCache>
              <c:extLst xmlns:c15="http://schemas.microsoft.com/office/drawing/2012/chart"/>
            </c:strRef>
          </c:tx>
          <c:spPr>
            <a:solidFill>
              <a:schemeClr val="bg1">
                <a:lumMod val="6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Reforms!$A$118:$A$121</c:f>
              <c:strCache>
                <c:ptCount val="4"/>
                <c:pt idx="0">
                  <c:v>Judges | n=46</c:v>
                </c:pt>
                <c:pt idx="1">
                  <c:v>Mediators | n=35</c:v>
                </c:pt>
                <c:pt idx="2">
                  <c:v>Court-Appointed Attorneys | n=197</c:v>
                </c:pt>
                <c:pt idx="3">
                  <c:v>DFPS Attorneys | n=90</c:v>
                </c:pt>
              </c:strCache>
              <c:extLst xmlns:c15="http://schemas.microsoft.com/office/drawing/2012/chart"/>
            </c:strRef>
          </c:cat>
          <c:val>
            <c:numRef>
              <c:f>Reforms!$H$118:$H$121</c:f>
              <c:numCache>
                <c:formatCode>0\%;</c:formatCode>
                <c:ptCount val="4"/>
                <c:pt idx="0">
                  <c:v>15.217391304347828</c:v>
                </c:pt>
                <c:pt idx="1">
                  <c:v>42.857142857142854</c:v>
                </c:pt>
                <c:pt idx="2">
                  <c:v>8.6294416243654819</c:v>
                </c:pt>
                <c:pt idx="3">
                  <c:v>21.111111111111111</c:v>
                </c:pt>
              </c:numCache>
              <c:extLst xmlns:c15="http://schemas.microsoft.com/office/drawing/2012/chart"/>
            </c:numRef>
          </c:val>
          <c:extLst xmlns:c15="http://schemas.microsoft.com/office/drawing/2012/chart">
            <c:ext xmlns:c16="http://schemas.microsoft.com/office/drawing/2014/chart" uri="{C3380CC4-5D6E-409C-BE32-E72D297353CC}">
              <c16:uniqueId val="{00000005-95FB-414B-AC03-D89F3ABA8823}"/>
            </c:ext>
          </c:extLst>
        </c:ser>
        <c:dLbls>
          <c:showLegendKey val="0"/>
          <c:showVal val="1"/>
          <c:showCatName val="0"/>
          <c:showSerName val="0"/>
          <c:showPercent val="0"/>
          <c:showBubbleSize val="0"/>
        </c:dLbls>
        <c:gapWidth val="150"/>
        <c:overlap val="100"/>
        <c:axId val="287949056"/>
        <c:axId val="287949616"/>
      </c:barChart>
      <c:catAx>
        <c:axId val="28794905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87949616"/>
        <c:crosses val="autoZero"/>
        <c:auto val="1"/>
        <c:lblAlgn val="ctr"/>
        <c:lblOffset val="100"/>
        <c:noMultiLvlLbl val="0"/>
      </c:catAx>
      <c:valAx>
        <c:axId val="28794961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7949056"/>
        <c:crosses val="autoZero"/>
        <c:crossBetween val="between"/>
      </c:valAx>
      <c:spPr>
        <a:noFill/>
        <a:ln>
          <a:noFill/>
        </a:ln>
        <a:effectLst/>
      </c:spPr>
    </c:plotArea>
    <c:legend>
      <c:legendPos val="t"/>
      <c:layout>
        <c:manualLayout>
          <c:xMode val="edge"/>
          <c:yMode val="edge"/>
          <c:x val="1.9764116023958545E-3"/>
          <c:y val="0.15163647227023452"/>
          <c:w val="0.99161333198734769"/>
          <c:h val="0.1534959349593496"/>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solidFill>
        <a:schemeClr val="tx1">
          <a:lumMod val="50000"/>
          <a:lumOff val="50000"/>
        </a:schemeClr>
      </a:solidFill>
      <a:round/>
    </a:ln>
    <a:effectLst/>
  </c:spPr>
  <c:txPr>
    <a:bodyPr/>
    <a:lstStyle/>
    <a:p>
      <a:pPr>
        <a:defRPr/>
      </a:pPr>
      <a:endParaRPr lang="en-U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2000" b="0" i="0" u="none" strike="noStrike" kern="1200" baseline="0">
                <a:solidFill>
                  <a:schemeClr val="tx1">
                    <a:lumMod val="65000"/>
                    <a:lumOff val="35000"/>
                  </a:schemeClr>
                </a:solidFill>
                <a:latin typeface="+mn-lt"/>
                <a:ea typeface="+mn-ea"/>
                <a:cs typeface="+mn-cs"/>
              </a:defRPr>
            </a:pPr>
            <a:r>
              <a:rPr lang="en-US" sz="2000" b="0" dirty="0">
                <a:solidFill>
                  <a:sysClr val="windowText" lastClr="000000"/>
                </a:solidFill>
              </a:rPr>
              <a:t>What effect would increasing court-appointed attorney access to multi-disciplinary support have on the quality of representation in your jurisdiction?</a:t>
            </a:r>
          </a:p>
        </c:rich>
      </c:tx>
      <c:layout>
        <c:manualLayout>
          <c:xMode val="edge"/>
          <c:yMode val="edge"/>
          <c:x val="0.12118106063451131"/>
          <c:y val="2.1798365122615803E-2"/>
        </c:manualLayout>
      </c:layout>
      <c:overlay val="0"/>
      <c:spPr>
        <a:noFill/>
        <a:ln>
          <a:noFill/>
        </a:ln>
        <a:effectLst/>
      </c:spPr>
      <c:txPr>
        <a:bodyPr rot="0" spcFirstLastPara="1" vertOverflow="ellipsis" vert="horz" wrap="square" anchor="ctr" anchorCtr="1"/>
        <a:lstStyle/>
        <a:p>
          <a:pPr algn="l">
            <a:defRPr sz="20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0996332189245573"/>
          <c:y val="0.23074851357865986"/>
          <c:w val="0.66866915674002292"/>
          <c:h val="0.72963282363510684"/>
        </c:manualLayout>
      </c:layout>
      <c:barChart>
        <c:barDir val="bar"/>
        <c:grouping val="percentStacked"/>
        <c:varyColors val="0"/>
        <c:ser>
          <c:idx val="0"/>
          <c:order val="0"/>
          <c:tx>
            <c:strRef>
              <c:f>Reforms!$C$34</c:f>
              <c:strCache>
                <c:ptCount val="1"/>
                <c:pt idx="0">
                  <c:v>Strong positive effect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Reforms!$A$71:$A$76</c:f>
              <c:strCache>
                <c:ptCount val="6"/>
                <c:pt idx="0">
                  <c:v>DFPS Attorneys | n=90</c:v>
                </c:pt>
                <c:pt idx="1">
                  <c:v>CPS Caseworkers | n=842</c:v>
                </c:pt>
                <c:pt idx="2">
                  <c:v>Judges | n=46</c:v>
                </c:pt>
                <c:pt idx="3">
                  <c:v>CASAs | n=645</c:v>
                </c:pt>
                <c:pt idx="4">
                  <c:v>Court-Appointed Attorneys | n=196</c:v>
                </c:pt>
                <c:pt idx="5">
                  <c:v>Mediators | n=35</c:v>
                </c:pt>
              </c:strCache>
            </c:strRef>
          </c:cat>
          <c:val>
            <c:numRef>
              <c:f>Reforms!$C$71:$C$76</c:f>
              <c:numCache>
                <c:formatCode>0\%;</c:formatCode>
                <c:ptCount val="6"/>
                <c:pt idx="0">
                  <c:v>17.777777777777779</c:v>
                </c:pt>
                <c:pt idx="1">
                  <c:v>34.323040380047502</c:v>
                </c:pt>
                <c:pt idx="2">
                  <c:v>34.782608695652172</c:v>
                </c:pt>
                <c:pt idx="3">
                  <c:v>35.968992248062015</c:v>
                </c:pt>
                <c:pt idx="4">
                  <c:v>40.816326530612244</c:v>
                </c:pt>
                <c:pt idx="5">
                  <c:v>57.142857142857139</c:v>
                </c:pt>
              </c:numCache>
            </c:numRef>
          </c:val>
          <c:extLst>
            <c:ext xmlns:c16="http://schemas.microsoft.com/office/drawing/2014/chart" uri="{C3380CC4-5D6E-409C-BE32-E72D297353CC}">
              <c16:uniqueId val="{00000000-246A-48C1-A0BB-17E8D06694B0}"/>
            </c:ext>
          </c:extLst>
        </c:ser>
        <c:ser>
          <c:idx val="1"/>
          <c:order val="1"/>
          <c:tx>
            <c:strRef>
              <c:f>Reforms!$D$34</c:f>
              <c:strCache>
                <c:ptCount val="1"/>
                <c:pt idx="0">
                  <c:v>Somewhat positive effect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Reforms!$A$71:$A$76</c:f>
              <c:strCache>
                <c:ptCount val="6"/>
                <c:pt idx="0">
                  <c:v>DFPS Attorneys | n=90</c:v>
                </c:pt>
                <c:pt idx="1">
                  <c:v>CPS Caseworkers | n=842</c:v>
                </c:pt>
                <c:pt idx="2">
                  <c:v>Judges | n=46</c:v>
                </c:pt>
                <c:pt idx="3">
                  <c:v>CASAs | n=645</c:v>
                </c:pt>
                <c:pt idx="4">
                  <c:v>Court-Appointed Attorneys | n=196</c:v>
                </c:pt>
                <c:pt idx="5">
                  <c:v>Mediators | n=35</c:v>
                </c:pt>
              </c:strCache>
            </c:strRef>
          </c:cat>
          <c:val>
            <c:numRef>
              <c:f>Reforms!$D$71:$D$76</c:f>
              <c:numCache>
                <c:formatCode>0\%;</c:formatCode>
                <c:ptCount val="6"/>
                <c:pt idx="0">
                  <c:v>38.888888888888893</c:v>
                </c:pt>
                <c:pt idx="1">
                  <c:v>37.292161520190028</c:v>
                </c:pt>
                <c:pt idx="2">
                  <c:v>47.826086956521742</c:v>
                </c:pt>
                <c:pt idx="3">
                  <c:v>36.589147286821706</c:v>
                </c:pt>
                <c:pt idx="4">
                  <c:v>32.142857142857146</c:v>
                </c:pt>
                <c:pt idx="5">
                  <c:v>22.857142857142858</c:v>
                </c:pt>
              </c:numCache>
            </c:numRef>
          </c:val>
          <c:extLst>
            <c:ext xmlns:c16="http://schemas.microsoft.com/office/drawing/2014/chart" uri="{C3380CC4-5D6E-409C-BE32-E72D297353CC}">
              <c16:uniqueId val="{00000001-246A-48C1-A0BB-17E8D06694B0}"/>
            </c:ext>
          </c:extLst>
        </c:ser>
        <c:ser>
          <c:idx val="2"/>
          <c:order val="2"/>
          <c:tx>
            <c:strRef>
              <c:f>Reforms!$E$34</c:f>
              <c:strCache>
                <c:ptCount val="1"/>
                <c:pt idx="0">
                  <c:v>No effect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1"/>
              <c:layout>
                <c:manualLayout>
                  <c:x val="-1.4957264957265114E-2"/>
                  <c:y val="-1.496581350820309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46A-48C1-A0BB-17E8D06694B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Reforms!$A$71:$A$76</c:f>
              <c:strCache>
                <c:ptCount val="6"/>
                <c:pt idx="0">
                  <c:v>DFPS Attorneys | n=90</c:v>
                </c:pt>
                <c:pt idx="1">
                  <c:v>CPS Caseworkers | n=842</c:v>
                </c:pt>
                <c:pt idx="2">
                  <c:v>Judges | n=46</c:v>
                </c:pt>
                <c:pt idx="3">
                  <c:v>CASAs | n=645</c:v>
                </c:pt>
                <c:pt idx="4">
                  <c:v>Court-Appointed Attorneys | n=196</c:v>
                </c:pt>
                <c:pt idx="5">
                  <c:v>Mediators | n=35</c:v>
                </c:pt>
              </c:strCache>
            </c:strRef>
          </c:cat>
          <c:val>
            <c:numRef>
              <c:f>Reforms!$E$71:$E$76</c:f>
              <c:numCache>
                <c:formatCode>0\%;</c:formatCode>
                <c:ptCount val="6"/>
                <c:pt idx="0">
                  <c:v>30</c:v>
                </c:pt>
                <c:pt idx="1">
                  <c:v>11.87648456057007</c:v>
                </c:pt>
                <c:pt idx="2">
                  <c:v>15.217391304347828</c:v>
                </c:pt>
                <c:pt idx="3">
                  <c:v>13.798449612403102</c:v>
                </c:pt>
                <c:pt idx="4">
                  <c:v>23.979591836734691</c:v>
                </c:pt>
                <c:pt idx="5">
                  <c:v>14.285714285714285</c:v>
                </c:pt>
              </c:numCache>
            </c:numRef>
          </c:val>
          <c:extLst>
            <c:ext xmlns:c16="http://schemas.microsoft.com/office/drawing/2014/chart" uri="{C3380CC4-5D6E-409C-BE32-E72D297353CC}">
              <c16:uniqueId val="{00000003-246A-48C1-A0BB-17E8D06694B0}"/>
            </c:ext>
          </c:extLst>
        </c:ser>
        <c:ser>
          <c:idx val="3"/>
          <c:order val="3"/>
          <c:tx>
            <c:strRef>
              <c:f>Reforms!$F$34</c:f>
              <c:strCache>
                <c:ptCount val="1"/>
                <c:pt idx="0">
                  <c:v>Somewhat negative effect</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1"/>
              <c:layout>
                <c:manualLayout>
                  <c:x val="1.7094017094017096E-2"/>
                  <c:y val="-1.4965813508203092E-16"/>
                </c:manualLayout>
              </c:layout>
              <c:showLegendKey val="0"/>
              <c:showVal val="1"/>
              <c:showCatName val="0"/>
              <c:showSerName val="0"/>
              <c:showPercent val="0"/>
              <c:showBubbleSize val="0"/>
              <c:extLst>
                <c:ext xmlns:c15="http://schemas.microsoft.com/office/drawing/2012/chart" uri="{CE6537A1-D6FC-4f65-9D91-7224C49458BB}">
                  <c15:layout>
                    <c:manualLayout>
                      <c:w val="4.1933676559660807E-2"/>
                      <c:h val="5.3571589265627509E-2"/>
                    </c:manualLayout>
                  </c15:layout>
                </c:ext>
                <c:ext xmlns:c16="http://schemas.microsoft.com/office/drawing/2014/chart" uri="{C3380CC4-5D6E-409C-BE32-E72D297353CC}">
                  <c16:uniqueId val="{00000004-246A-48C1-A0BB-17E8D06694B0}"/>
                </c:ext>
              </c:extLst>
            </c:dLbl>
            <c:dLbl>
              <c:idx val="3"/>
              <c:delete val="1"/>
              <c:extLst>
                <c:ext xmlns:c15="http://schemas.microsoft.com/office/drawing/2012/chart" uri="{CE6537A1-D6FC-4f65-9D91-7224C49458BB}"/>
                <c:ext xmlns:c16="http://schemas.microsoft.com/office/drawing/2014/chart" uri="{C3380CC4-5D6E-409C-BE32-E72D297353CC}">
                  <c16:uniqueId val="{00000005-246A-48C1-A0BB-17E8D06694B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Reforms!$A$71:$A$76</c:f>
              <c:strCache>
                <c:ptCount val="6"/>
                <c:pt idx="0">
                  <c:v>DFPS Attorneys | n=90</c:v>
                </c:pt>
                <c:pt idx="1">
                  <c:v>CPS Caseworkers | n=842</c:v>
                </c:pt>
                <c:pt idx="2">
                  <c:v>Judges | n=46</c:v>
                </c:pt>
                <c:pt idx="3">
                  <c:v>CASAs | n=645</c:v>
                </c:pt>
                <c:pt idx="4">
                  <c:v>Court-Appointed Attorneys | n=196</c:v>
                </c:pt>
                <c:pt idx="5">
                  <c:v>Mediators | n=35</c:v>
                </c:pt>
              </c:strCache>
            </c:strRef>
          </c:cat>
          <c:val>
            <c:numRef>
              <c:f>Reforms!$F$71:$F$76</c:f>
              <c:numCache>
                <c:formatCode>0\%;</c:formatCode>
                <c:ptCount val="6"/>
                <c:pt idx="0">
                  <c:v>1.1111111111111112</c:v>
                </c:pt>
                <c:pt idx="1">
                  <c:v>0.83135391923990498</c:v>
                </c:pt>
                <c:pt idx="3">
                  <c:v>0.15503875968992248</c:v>
                </c:pt>
              </c:numCache>
            </c:numRef>
          </c:val>
          <c:extLst>
            <c:ext xmlns:c16="http://schemas.microsoft.com/office/drawing/2014/chart" uri="{C3380CC4-5D6E-409C-BE32-E72D297353CC}">
              <c16:uniqueId val="{00000006-246A-48C1-A0BB-17E8D06694B0}"/>
            </c:ext>
          </c:extLst>
        </c:ser>
        <c:ser>
          <c:idx val="4"/>
          <c:order val="4"/>
          <c:tx>
            <c:strRef>
              <c:f>Reforms!$G$34</c:f>
              <c:strCache>
                <c:ptCount val="1"/>
                <c:pt idx="0">
                  <c:v>Negative effect</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1"/>
              <c:layout>
                <c:manualLayout>
                  <c:x val="-1.4957264957264958E-2"/>
                  <c:y val="-1.4965813508203092E-16"/>
                </c:manualLayout>
              </c:layout>
              <c:showLegendKey val="0"/>
              <c:showVal val="1"/>
              <c:showCatName val="0"/>
              <c:showSerName val="0"/>
              <c:showPercent val="0"/>
              <c:showBubbleSize val="0"/>
              <c:extLst>
                <c:ext xmlns:c15="http://schemas.microsoft.com/office/drawing/2012/chart" uri="{CE6537A1-D6FC-4f65-9D91-7224C49458BB}">
                  <c15:layout>
                    <c:manualLayout>
                      <c:w val="3.7660172286156535E-2"/>
                      <c:h val="5.3571589265627509E-2"/>
                    </c:manualLayout>
                  </c15:layout>
                </c:ext>
                <c:ext xmlns:c16="http://schemas.microsoft.com/office/drawing/2014/chart" uri="{C3380CC4-5D6E-409C-BE32-E72D297353CC}">
                  <c16:uniqueId val="{00000007-246A-48C1-A0BB-17E8D06694B0}"/>
                </c:ext>
              </c:extLst>
            </c:dLbl>
            <c:dLbl>
              <c:idx val="3"/>
              <c:delete val="1"/>
              <c:extLst>
                <c:ext xmlns:c15="http://schemas.microsoft.com/office/drawing/2012/chart" uri="{CE6537A1-D6FC-4f65-9D91-7224C49458BB}"/>
                <c:ext xmlns:c16="http://schemas.microsoft.com/office/drawing/2014/chart" uri="{C3380CC4-5D6E-409C-BE32-E72D297353CC}">
                  <c16:uniqueId val="{00000008-246A-48C1-A0BB-17E8D06694B0}"/>
                </c:ext>
              </c:extLst>
            </c:dLbl>
            <c:dLbl>
              <c:idx val="4"/>
              <c:layout>
                <c:manualLayout>
                  <c:x val="-1.4957264957264958E-2"/>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46A-48C1-A0BB-17E8D06694B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Reforms!$A$71:$A$76</c:f>
              <c:strCache>
                <c:ptCount val="6"/>
                <c:pt idx="0">
                  <c:v>DFPS Attorneys | n=90</c:v>
                </c:pt>
                <c:pt idx="1">
                  <c:v>CPS Caseworkers | n=842</c:v>
                </c:pt>
                <c:pt idx="2">
                  <c:v>Judges | n=46</c:v>
                </c:pt>
                <c:pt idx="3">
                  <c:v>CASAs | n=645</c:v>
                </c:pt>
                <c:pt idx="4">
                  <c:v>Court-Appointed Attorneys | n=196</c:v>
                </c:pt>
                <c:pt idx="5">
                  <c:v>Mediators | n=35</c:v>
                </c:pt>
              </c:strCache>
            </c:strRef>
          </c:cat>
          <c:val>
            <c:numRef>
              <c:f>Reforms!$G$71:$G$76</c:f>
              <c:numCache>
                <c:formatCode>0\%;</c:formatCode>
                <c:ptCount val="6"/>
                <c:pt idx="1">
                  <c:v>0.83135391923990498</c:v>
                </c:pt>
                <c:pt idx="3">
                  <c:v>0.15503875968992248</c:v>
                </c:pt>
                <c:pt idx="4">
                  <c:v>0.51020408163265307</c:v>
                </c:pt>
              </c:numCache>
            </c:numRef>
          </c:val>
          <c:extLst>
            <c:ext xmlns:c16="http://schemas.microsoft.com/office/drawing/2014/chart" uri="{C3380CC4-5D6E-409C-BE32-E72D297353CC}">
              <c16:uniqueId val="{0000000A-246A-48C1-A0BB-17E8D06694B0}"/>
            </c:ext>
          </c:extLst>
        </c:ser>
        <c:ser>
          <c:idx val="5"/>
          <c:order val="5"/>
          <c:tx>
            <c:strRef>
              <c:f>Reforms!$H$34</c:f>
              <c:strCache>
                <c:ptCount val="1"/>
                <c:pt idx="0">
                  <c:v>Don't know/have no opinion</c:v>
                </c:pt>
              </c:strCache>
            </c:strRef>
          </c:tx>
          <c:spPr>
            <a:solidFill>
              <a:schemeClr val="bg1">
                <a:lumMod val="65000"/>
              </a:schemeClr>
            </a:solidFill>
            <a:ln>
              <a:noFill/>
            </a:ln>
            <a:effectLst>
              <a:outerShdw blurRad="57150" dist="19050" dir="5400000" algn="ctr" rotWithShape="0">
                <a:srgbClr val="000000">
                  <a:alpha val="63000"/>
                </a:srgbClr>
              </a:outerShdw>
            </a:effectLst>
          </c:spPr>
          <c:invertIfNegative val="0"/>
          <c:dLbls>
            <c:dLbl>
              <c:idx val="1"/>
              <c:layout>
                <c:manualLayout>
                  <c:x val="1.7094017094017096E-2"/>
                  <c:y val="-1.4965813508203092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46A-48C1-A0BB-17E8D06694B0}"/>
                </c:ext>
              </c:extLst>
            </c:dLbl>
            <c:dLbl>
              <c:idx val="2"/>
              <c:layout>
                <c:manualLayout>
                  <c:x val="-6.41025641025641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46A-48C1-A0BB-17E8D06694B0}"/>
                </c:ext>
              </c:extLst>
            </c:dLbl>
            <c:dLbl>
              <c:idx val="4"/>
              <c:layout>
                <c:manualLayout>
                  <c:x val="4.2735042735042739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46A-48C1-A0BB-17E8D06694B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Reforms!$A$71:$A$76</c:f>
              <c:strCache>
                <c:ptCount val="6"/>
                <c:pt idx="0">
                  <c:v>DFPS Attorneys | n=90</c:v>
                </c:pt>
                <c:pt idx="1">
                  <c:v>CPS Caseworkers | n=842</c:v>
                </c:pt>
                <c:pt idx="2">
                  <c:v>Judges | n=46</c:v>
                </c:pt>
                <c:pt idx="3">
                  <c:v>CASAs | n=645</c:v>
                </c:pt>
                <c:pt idx="4">
                  <c:v>Court-Appointed Attorneys | n=196</c:v>
                </c:pt>
                <c:pt idx="5">
                  <c:v>Mediators | n=35</c:v>
                </c:pt>
              </c:strCache>
            </c:strRef>
          </c:cat>
          <c:val>
            <c:numRef>
              <c:f>Reforms!$H$71:$H$76</c:f>
              <c:numCache>
                <c:formatCode>0\%;</c:formatCode>
                <c:ptCount val="6"/>
                <c:pt idx="0">
                  <c:v>12.222222222222221</c:v>
                </c:pt>
                <c:pt idx="1">
                  <c:v>14.845605700712589</c:v>
                </c:pt>
                <c:pt idx="2">
                  <c:v>2.1739130434782608</c:v>
                </c:pt>
                <c:pt idx="3">
                  <c:v>13.333333333333334</c:v>
                </c:pt>
                <c:pt idx="4">
                  <c:v>2.5510204081632653</c:v>
                </c:pt>
                <c:pt idx="5">
                  <c:v>5.7142857142857144</c:v>
                </c:pt>
              </c:numCache>
            </c:numRef>
          </c:val>
          <c:extLst>
            <c:ext xmlns:c16="http://schemas.microsoft.com/office/drawing/2014/chart" uri="{C3380CC4-5D6E-409C-BE32-E72D297353CC}">
              <c16:uniqueId val="{0000000E-246A-48C1-A0BB-17E8D06694B0}"/>
            </c:ext>
          </c:extLst>
        </c:ser>
        <c:dLbls>
          <c:showLegendKey val="0"/>
          <c:showVal val="1"/>
          <c:showCatName val="0"/>
          <c:showSerName val="0"/>
          <c:showPercent val="0"/>
          <c:showBubbleSize val="0"/>
        </c:dLbls>
        <c:gapWidth val="150"/>
        <c:overlap val="100"/>
        <c:axId val="288473616"/>
        <c:axId val="288474176"/>
      </c:barChart>
      <c:catAx>
        <c:axId val="288473616"/>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88474176"/>
        <c:crosses val="autoZero"/>
        <c:auto val="1"/>
        <c:lblAlgn val="ctr"/>
        <c:lblOffset val="100"/>
        <c:noMultiLvlLbl val="0"/>
      </c:catAx>
      <c:valAx>
        <c:axId val="288474176"/>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8473616"/>
        <c:crosses val="autoZero"/>
        <c:crossBetween val="between"/>
      </c:valAx>
      <c:spPr>
        <a:noFill/>
        <a:ln>
          <a:noFill/>
        </a:ln>
        <a:effectLst/>
      </c:spPr>
    </c:plotArea>
    <c:legend>
      <c:legendPos val="t"/>
      <c:layout>
        <c:manualLayout>
          <c:xMode val="edge"/>
          <c:yMode val="edge"/>
          <c:x val="1.9764116023958545E-3"/>
          <c:y val="0.13234774224650489"/>
          <c:w val="0.98947657985059556"/>
          <c:h val="0.11559183673469388"/>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solidFill>
        <a:schemeClr val="tx1">
          <a:lumMod val="50000"/>
          <a:lumOff val="50000"/>
        </a:schemeClr>
      </a:solidFill>
      <a:round/>
    </a:ln>
    <a:effectLst/>
  </c:spPr>
  <c:txPr>
    <a:bodyPr/>
    <a:lstStyle/>
    <a:p>
      <a:pPr>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At what point in a case is an attorney for a parent usually appointed?</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'F8.Attorney.appt.parents'!$S$5</c:f>
              <c:strCache>
                <c:ptCount val="1"/>
                <c:pt idx="0">
                  <c:v>Court-Appointed Attorneys | n=205</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678A-40BA-9F4A-EA6F1BCE6863}"/>
                </c:ext>
              </c:extLst>
            </c:dLbl>
            <c:dLbl>
              <c:idx val="1"/>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678A-40BA-9F4A-EA6F1BCE6863}"/>
                </c:ext>
              </c:extLst>
            </c:dLbl>
            <c:dLbl>
              <c:idx val="2"/>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2-678A-40BA-9F4A-EA6F1BCE6863}"/>
                </c:ext>
              </c:extLst>
            </c:dLbl>
            <c:dLbl>
              <c:idx val="3"/>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678A-40BA-9F4A-EA6F1BCE6863}"/>
                </c:ext>
              </c:extLst>
            </c:dLbl>
            <c:dLbl>
              <c:idx val="4"/>
              <c:layout>
                <c:manualLayout>
                  <c:x val="0"/>
                  <c:y val="8.583689650069633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78A-40BA-9F4A-EA6F1BCE686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'F8.Attorney.appt.parents'!$R$6:$R$11</c:f>
              <c:strCache>
                <c:ptCount val="6"/>
                <c:pt idx="0">
                  <c:v>When the petition is filed</c:v>
                </c:pt>
                <c:pt idx="1">
                  <c:v>Prior to the 14 day Full Adversary Hearing</c:v>
                </c:pt>
                <c:pt idx="2">
                  <c:v>At the 14 day Full Adversary Hearing</c:v>
                </c:pt>
                <c:pt idx="3">
                  <c:v>At the 60 day Status Hearing</c:v>
                </c:pt>
                <c:pt idx="4">
                  <c:v>At the 6 month Initial Permanency Hearing</c:v>
                </c:pt>
                <c:pt idx="5">
                  <c:v>When the case is set for trial</c:v>
                </c:pt>
              </c:strCache>
            </c:strRef>
          </c:cat>
          <c:val>
            <c:numRef>
              <c:f>'F8.Attorney.appt.parents'!$S$6:$S$11</c:f>
              <c:numCache>
                <c:formatCode>0%</c:formatCode>
                <c:ptCount val="6"/>
                <c:pt idx="0">
                  <c:v>0.19767441860465115</c:v>
                </c:pt>
                <c:pt idx="1">
                  <c:v>0.38372093023255816</c:v>
                </c:pt>
                <c:pt idx="2">
                  <c:v>0.32558139534883723</c:v>
                </c:pt>
                <c:pt idx="3">
                  <c:v>5.232558139534884E-2</c:v>
                </c:pt>
                <c:pt idx="4">
                  <c:v>3.4883720930232558E-2</c:v>
                </c:pt>
                <c:pt idx="5">
                  <c:v>5.8139534883720929E-3</c:v>
                </c:pt>
              </c:numCache>
            </c:numRef>
          </c:val>
          <c:extLst>
            <c:ext xmlns:c16="http://schemas.microsoft.com/office/drawing/2014/chart" uri="{C3380CC4-5D6E-409C-BE32-E72D297353CC}">
              <c16:uniqueId val="{00000005-678A-40BA-9F4A-EA6F1BCE6863}"/>
            </c:ext>
          </c:extLst>
        </c:ser>
        <c:ser>
          <c:idx val="1"/>
          <c:order val="1"/>
          <c:tx>
            <c:strRef>
              <c:f>'F8.Attorney.appt.parents'!$T$5</c:f>
              <c:strCache>
                <c:ptCount val="1"/>
                <c:pt idx="0">
                  <c:v>DFPS Attorneys | n=97</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6-678A-40BA-9F4A-EA6F1BCE6863}"/>
                </c:ext>
              </c:extLst>
            </c:dLbl>
            <c:dLbl>
              <c:idx val="1"/>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678A-40BA-9F4A-EA6F1BCE6863}"/>
                </c:ext>
              </c:extLst>
            </c:dLbl>
            <c:dLbl>
              <c:idx val="2"/>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8-678A-40BA-9F4A-EA6F1BCE6863}"/>
                </c:ext>
              </c:extLst>
            </c:dLbl>
            <c:dLbl>
              <c:idx val="4"/>
              <c:layout>
                <c:manualLayout>
                  <c:x val="-1.4550096466308564E-16"/>
                  <c:y val="4.3172348263588716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678A-40BA-9F4A-EA6F1BCE686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'F8.Attorney.appt.parents'!$R$6:$R$11</c:f>
              <c:strCache>
                <c:ptCount val="6"/>
                <c:pt idx="0">
                  <c:v>When the petition is filed</c:v>
                </c:pt>
                <c:pt idx="1">
                  <c:v>Prior to the 14 day Full Adversary Hearing</c:v>
                </c:pt>
                <c:pt idx="2">
                  <c:v>At the 14 day Full Adversary Hearing</c:v>
                </c:pt>
                <c:pt idx="3">
                  <c:v>At the 60 day Status Hearing</c:v>
                </c:pt>
                <c:pt idx="4">
                  <c:v>At the 6 month Initial Permanency Hearing</c:v>
                </c:pt>
                <c:pt idx="5">
                  <c:v>When the case is set for trial</c:v>
                </c:pt>
              </c:strCache>
            </c:strRef>
          </c:cat>
          <c:val>
            <c:numRef>
              <c:f>'F8.Attorney.appt.parents'!$T$6:$T$11</c:f>
              <c:numCache>
                <c:formatCode>0%</c:formatCode>
                <c:ptCount val="6"/>
                <c:pt idx="0">
                  <c:v>0.28260869565217389</c:v>
                </c:pt>
                <c:pt idx="1">
                  <c:v>0.21739130434782608</c:v>
                </c:pt>
                <c:pt idx="2">
                  <c:v>0.45652173913043476</c:v>
                </c:pt>
                <c:pt idx="3">
                  <c:v>1.0869565217391304E-2</c:v>
                </c:pt>
                <c:pt idx="4">
                  <c:v>2.1739130434782608E-2</c:v>
                </c:pt>
                <c:pt idx="5">
                  <c:v>0.01</c:v>
                </c:pt>
              </c:numCache>
            </c:numRef>
          </c:val>
          <c:extLst>
            <c:ext xmlns:c16="http://schemas.microsoft.com/office/drawing/2014/chart" uri="{C3380CC4-5D6E-409C-BE32-E72D297353CC}">
              <c16:uniqueId val="{0000000A-678A-40BA-9F4A-EA6F1BCE6863}"/>
            </c:ext>
          </c:extLst>
        </c:ser>
        <c:dLbls>
          <c:dLblPos val="ctr"/>
          <c:showLegendKey val="0"/>
          <c:showVal val="1"/>
          <c:showCatName val="0"/>
          <c:showSerName val="0"/>
          <c:showPercent val="0"/>
          <c:showBubbleSize val="0"/>
        </c:dLbls>
        <c:gapWidth val="100"/>
        <c:overlap val="-24"/>
        <c:axId val="194452544"/>
        <c:axId val="194453104"/>
      </c:barChart>
      <c:catAx>
        <c:axId val="194452544"/>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94453104"/>
        <c:crosses val="autoZero"/>
        <c:auto val="1"/>
        <c:lblAlgn val="ctr"/>
        <c:lblOffset val="100"/>
        <c:noMultiLvlLbl val="0"/>
      </c:catAx>
      <c:valAx>
        <c:axId val="194453104"/>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944525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1800" b="0" i="0" u="none" strike="noStrike" baseline="0" dirty="0">
                <a:solidFill>
                  <a:schemeClr val="tx1"/>
                </a:solidFill>
                <a:effectLst/>
              </a:rPr>
              <a:t>Youth </a:t>
            </a:r>
            <a:r>
              <a:rPr lang="en-US" sz="2000" b="0" i="0" u="none" strike="noStrike" baseline="0" dirty="0">
                <a:solidFill>
                  <a:schemeClr val="tx1"/>
                </a:solidFill>
                <a:effectLst/>
              </a:rPr>
              <a:t>in</a:t>
            </a:r>
            <a:r>
              <a:rPr lang="en-US" sz="1800" b="0" i="0" u="none" strike="noStrike" baseline="0" dirty="0">
                <a:solidFill>
                  <a:schemeClr val="tx1"/>
                </a:solidFill>
                <a:effectLst/>
              </a:rPr>
              <a:t> Care: </a:t>
            </a:r>
            <a:r>
              <a:rPr lang="en-US" sz="1800" b="0" dirty="0">
                <a:solidFill>
                  <a:schemeClr val="tx1"/>
                </a:solidFill>
              </a:rPr>
              <a:t>Having my own attorney made me feel ____.|n=672</a:t>
            </a:r>
          </a:p>
        </c:rich>
      </c:tx>
      <c:layout>
        <c:manualLayout>
          <c:xMode val="edge"/>
          <c:yMode val="edge"/>
          <c:x val="0.1428257285147049"/>
          <c:y val="3.9610496781647138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51628861296184125"/>
          <c:y val="0.13115778830996513"/>
          <c:w val="0.45166010498687664"/>
          <c:h val="0.80803334143390515"/>
        </c:manualLayout>
      </c:layout>
      <c:barChart>
        <c:barDir val="bar"/>
        <c:grouping val="clustered"/>
        <c:varyColors val="0"/>
        <c:ser>
          <c:idx val="0"/>
          <c:order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'Atty Feel Tables'!$B$11:$B$47</c:f>
              <c:strCache>
                <c:ptCount val="7"/>
                <c:pt idx="0">
                  <c:v>Important, because my attorney really listened to what I had to say.</c:v>
                </c:pt>
                <c:pt idx="1">
                  <c:v>Positive, because my attorney helped me understand what was going on.</c:v>
                </c:pt>
                <c:pt idx="2">
                  <c:v>Powerful, because my attorney helped me get some things that I wanted.</c:v>
                </c:pt>
                <c:pt idx="3">
                  <c:v>Helpless, because my attorney didn't do what they were supposed to do.</c:v>
                </c:pt>
                <c:pt idx="4">
                  <c:v>Confused, because my attorney didn't explain things to me.</c:v>
                </c:pt>
                <c:pt idx="5">
                  <c:v>Sad, because my attorney didn't visit me or answer my calls.</c:v>
                </c:pt>
                <c:pt idx="6">
                  <c:v>Prefer not to say</c:v>
                </c:pt>
              </c:strCache>
            </c:strRef>
          </c:cat>
          <c:val>
            <c:numRef>
              <c:f>'Atty Feel Tables'!$C$11:$C$47</c:f>
            </c:numRef>
          </c:val>
          <c:extLst>
            <c:ext xmlns:c16="http://schemas.microsoft.com/office/drawing/2014/chart" uri="{C3380CC4-5D6E-409C-BE32-E72D297353CC}">
              <c16:uniqueId val="{00000000-1FD1-4FAF-B4A3-8FF99A51FE09}"/>
            </c:ext>
          </c:extLst>
        </c:ser>
        <c:ser>
          <c:idx val="1"/>
          <c:order val="1"/>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1FD1-4FAF-B4A3-8FF99A51FE09}"/>
              </c:ext>
            </c:extLst>
          </c:dPt>
          <c:dPt>
            <c:idx val="1"/>
            <c:invertIfNegative val="0"/>
            <c:bubble3D val="0"/>
            <c:spPr>
              <a:solidFill>
                <a:schemeClr val="accent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1FD1-4FAF-B4A3-8FF99A51FE09}"/>
              </c:ext>
            </c:extLst>
          </c:dPt>
          <c:dPt>
            <c:idx val="2"/>
            <c:invertIfNegative val="0"/>
            <c:bubble3D val="0"/>
            <c:spPr>
              <a:solidFill>
                <a:schemeClr val="accent3"/>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1FD1-4FAF-B4A3-8FF99A51FE09}"/>
              </c:ext>
            </c:extLst>
          </c:dPt>
          <c:dPt>
            <c:idx val="3"/>
            <c:invertIfNegative val="0"/>
            <c:bubble3D val="0"/>
            <c:spPr>
              <a:solidFill>
                <a:schemeClr val="accent4"/>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8-1FD1-4FAF-B4A3-8FF99A51FE09}"/>
              </c:ext>
            </c:extLst>
          </c:dPt>
          <c:dPt>
            <c:idx val="4"/>
            <c:invertIfNegative val="0"/>
            <c:bubble3D val="0"/>
            <c:spPr>
              <a:solidFill>
                <a:schemeClr val="accent5"/>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A-1FD1-4FAF-B4A3-8FF99A51FE09}"/>
              </c:ext>
            </c:extLst>
          </c:dPt>
          <c:dPt>
            <c:idx val="5"/>
            <c:invertIfNegative val="0"/>
            <c:bubble3D val="0"/>
            <c:spPr>
              <a:solidFill>
                <a:schemeClr val="accent6"/>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C-1FD1-4FAF-B4A3-8FF99A51FE09}"/>
              </c:ext>
            </c:extLst>
          </c:dPt>
          <c:dPt>
            <c:idx val="6"/>
            <c:invertIfNegative val="0"/>
            <c:bubble3D val="0"/>
            <c:spPr>
              <a:solidFill>
                <a:schemeClr val="bg1">
                  <a:lumMod val="6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E-1FD1-4FAF-B4A3-8FF99A51FE0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'Atty Feel Tables'!$B$11:$B$47</c:f>
              <c:strCache>
                <c:ptCount val="7"/>
                <c:pt idx="0">
                  <c:v>Important, because my attorney really listened to what I had to say.</c:v>
                </c:pt>
                <c:pt idx="1">
                  <c:v>Positive, because my attorney helped me understand what was going on.</c:v>
                </c:pt>
                <c:pt idx="2">
                  <c:v>Powerful, because my attorney helped me get some things that I wanted.</c:v>
                </c:pt>
                <c:pt idx="3">
                  <c:v>Helpless, because my attorney didn't do what they were supposed to do.</c:v>
                </c:pt>
                <c:pt idx="4">
                  <c:v>Confused, because my attorney didn't explain things to me.</c:v>
                </c:pt>
                <c:pt idx="5">
                  <c:v>Sad, because my attorney didn't visit me or answer my calls.</c:v>
                </c:pt>
                <c:pt idx="6">
                  <c:v>Prefer not to say</c:v>
                </c:pt>
              </c:strCache>
            </c:strRef>
          </c:cat>
          <c:val>
            <c:numRef>
              <c:f>'Atty Feel Tables'!$D$11:$D$47</c:f>
              <c:numCache>
                <c:formatCode>0.0\%</c:formatCode>
                <c:ptCount val="7"/>
                <c:pt idx="0">
                  <c:v>35.820895522388057</c:v>
                </c:pt>
                <c:pt idx="1">
                  <c:v>37.313432835820898</c:v>
                </c:pt>
                <c:pt idx="2">
                  <c:v>17.503392130257804</c:v>
                </c:pt>
                <c:pt idx="3">
                  <c:v>5.9701492537313428</c:v>
                </c:pt>
                <c:pt idx="4">
                  <c:v>8.2767978290366351</c:v>
                </c:pt>
                <c:pt idx="5">
                  <c:v>10.990502035278155</c:v>
                </c:pt>
                <c:pt idx="6" formatCode="###0.0">
                  <c:v>11.126187245590231</c:v>
                </c:pt>
              </c:numCache>
            </c:numRef>
          </c:val>
          <c:extLst>
            <c:ext xmlns:c16="http://schemas.microsoft.com/office/drawing/2014/chart" uri="{C3380CC4-5D6E-409C-BE32-E72D297353CC}">
              <c16:uniqueId val="{0000000F-1FD1-4FAF-B4A3-8FF99A51FE09}"/>
            </c:ext>
          </c:extLst>
        </c:ser>
        <c:dLbls>
          <c:dLblPos val="ctr"/>
          <c:showLegendKey val="0"/>
          <c:showVal val="1"/>
          <c:showCatName val="0"/>
          <c:showSerName val="0"/>
          <c:showPercent val="0"/>
          <c:showBubbleSize val="0"/>
        </c:dLbls>
        <c:gapWidth val="115"/>
        <c:overlap val="-20"/>
        <c:axId val="288487056"/>
        <c:axId val="288487616"/>
      </c:barChart>
      <c:catAx>
        <c:axId val="288487056"/>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0" spcFirstLastPara="1" vertOverflow="ellipsis" wrap="square" anchor="ctr" anchorCtr="1"/>
          <a:lstStyle/>
          <a:p>
            <a:pPr>
              <a:defRPr sz="1800" b="0" i="0" u="none" strike="noStrike" kern="1200" baseline="0">
                <a:solidFill>
                  <a:schemeClr val="tx1"/>
                </a:solidFill>
                <a:latin typeface="+mn-lt"/>
                <a:ea typeface="+mn-ea"/>
                <a:cs typeface="+mn-cs"/>
              </a:defRPr>
            </a:pPr>
            <a:endParaRPr lang="en-US"/>
          </a:p>
        </c:txPr>
        <c:crossAx val="288487616"/>
        <c:crosses val="autoZero"/>
        <c:auto val="1"/>
        <c:lblAlgn val="ctr"/>
        <c:lblOffset val="0"/>
        <c:noMultiLvlLbl val="0"/>
      </c:catAx>
      <c:valAx>
        <c:axId val="288487616"/>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88487056"/>
        <c:crosses val="autoZero"/>
        <c:crossBetween val="between"/>
      </c:valAx>
      <c:spPr>
        <a:noFill/>
        <a:ln>
          <a:noFill/>
        </a:ln>
        <a:effectLst/>
      </c:spPr>
    </c:plotArea>
    <c:plotVisOnly val="1"/>
    <c:dispBlanksAs val="gap"/>
    <c:showDLblsOverMax val="0"/>
  </c:chart>
  <c:spPr>
    <a:noFill/>
    <a:ln w="9525" cap="flat" cmpd="sng" algn="ctr">
      <a:solidFill>
        <a:schemeClr val="tx1">
          <a:lumMod val="50000"/>
          <a:lumOff val="50000"/>
        </a:schemeClr>
      </a:solidFill>
      <a:round/>
    </a:ln>
    <a:effectLst/>
  </c:spPr>
  <c:txPr>
    <a:bodyPr/>
    <a:lstStyle/>
    <a:p>
      <a:pPr>
        <a:defRPr/>
      </a:pPr>
      <a:endParaRPr lang="en-U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0" i="0" u="none" strike="noStrike" baseline="0">
                <a:solidFill>
                  <a:sysClr val="windowText" lastClr="000000"/>
                </a:solidFill>
                <a:effectLst/>
              </a:rPr>
              <a:t>Youth in Care: </a:t>
            </a:r>
            <a:br>
              <a:rPr lang="en-US" sz="1800" b="0" i="0" u="none" strike="noStrike" baseline="0">
                <a:solidFill>
                  <a:sysClr val="windowText" lastClr="000000"/>
                </a:solidFill>
                <a:effectLst/>
              </a:rPr>
            </a:br>
            <a:r>
              <a:rPr lang="en-US" sz="1800">
                <a:solidFill>
                  <a:sysClr val="windowText" lastClr="000000"/>
                </a:solidFill>
              </a:rPr>
              <a:t>How much did your attorney listen to </a:t>
            </a:r>
            <a:br>
              <a:rPr lang="en-US" sz="1800">
                <a:solidFill>
                  <a:sysClr val="windowText" lastClr="000000"/>
                </a:solidFill>
              </a:rPr>
            </a:br>
            <a:r>
              <a:rPr lang="en-US" sz="1800">
                <a:solidFill>
                  <a:sysClr val="windowText" lastClr="000000"/>
                </a:solidFill>
              </a:rPr>
              <a:t>you and answer your questions?|n=635</a:t>
            </a:r>
          </a:p>
        </c:rich>
      </c:tx>
      <c:layout>
        <c:manualLayout>
          <c:xMode val="edge"/>
          <c:yMode val="edge"/>
          <c:x val="0.11610411198600175"/>
          <c:y val="7.7777777777777779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4722222222222227E-2"/>
          <c:y val="0.35439807524059491"/>
          <c:w val="0.81388888888888888"/>
          <c:h val="0.54259259259259263"/>
        </c:manualLayout>
      </c:layout>
      <c:pieChart>
        <c:varyColors val="1"/>
        <c:ser>
          <c:idx val="0"/>
          <c:order val="0"/>
          <c:tx>
            <c:strRef>
              <c:f>'Main Tables'!$C$469</c:f>
              <c:strCache>
                <c:ptCount val="1"/>
                <c:pt idx="0">
                  <c:v>Frequency</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'Main Tables'!$B$470:$B$474</c:f>
              <c:strCache>
                <c:ptCount val="5"/>
                <c:pt idx="0">
                  <c:v>Always</c:v>
                </c:pt>
                <c:pt idx="1">
                  <c:v>Sometimes</c:v>
                </c:pt>
                <c:pt idx="2">
                  <c:v>Never</c:v>
                </c:pt>
                <c:pt idx="3">
                  <c:v>My attorney answered my questions, but not in a serious and professional way</c:v>
                </c:pt>
                <c:pt idx="4">
                  <c:v>Prefer not to say</c:v>
                </c:pt>
              </c:strCache>
            </c:strRef>
          </c:cat>
          <c:val>
            <c:numRef>
              <c:f>'Main Tables'!$C$470:$C$474</c:f>
            </c:numRef>
          </c:val>
          <c:extLst>
            <c:ext xmlns:c16="http://schemas.microsoft.com/office/drawing/2014/chart" uri="{C3380CC4-5D6E-409C-BE32-E72D297353CC}">
              <c16:uniqueId val="{00000000-2F2A-46AD-BB59-DB4F5F071960}"/>
            </c:ext>
          </c:extLst>
        </c:ser>
        <c:ser>
          <c:idx val="1"/>
          <c:order val="1"/>
          <c:tx>
            <c:strRef>
              <c:f>'Main Tables'!$D$469</c:f>
              <c:strCache>
                <c:ptCount val="1"/>
                <c:pt idx="0">
                  <c:v>Percent</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'Main Tables'!$B$470:$B$474</c:f>
              <c:strCache>
                <c:ptCount val="5"/>
                <c:pt idx="0">
                  <c:v>Always</c:v>
                </c:pt>
                <c:pt idx="1">
                  <c:v>Sometimes</c:v>
                </c:pt>
                <c:pt idx="2">
                  <c:v>Never</c:v>
                </c:pt>
                <c:pt idx="3">
                  <c:v>My attorney answered my questions, but not in a serious and professional way</c:v>
                </c:pt>
                <c:pt idx="4">
                  <c:v>Prefer not to say</c:v>
                </c:pt>
              </c:strCache>
            </c:strRef>
          </c:cat>
          <c:val>
            <c:numRef>
              <c:f>'Main Tables'!$D$470:$D$474</c:f>
            </c:numRef>
          </c:val>
          <c:extLst>
            <c:ext xmlns:c16="http://schemas.microsoft.com/office/drawing/2014/chart" uri="{C3380CC4-5D6E-409C-BE32-E72D297353CC}">
              <c16:uniqueId val="{00000001-2F2A-46AD-BB59-DB4F5F071960}"/>
            </c:ext>
          </c:extLst>
        </c:ser>
        <c:ser>
          <c:idx val="2"/>
          <c:order val="2"/>
          <c:tx>
            <c:strRef>
              <c:f>'Main Tables'!$E$469</c:f>
              <c:strCache>
                <c:ptCount val="1"/>
                <c:pt idx="0">
                  <c:v>How much did your attorney listen to you and answer your questions?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F2A-46AD-BB59-DB4F5F07196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2F2A-46AD-BB59-DB4F5F071960}"/>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2F2A-46AD-BB59-DB4F5F071960}"/>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2F2A-46AD-BB59-DB4F5F071960}"/>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2F2A-46AD-BB59-DB4F5F071960}"/>
              </c:ext>
            </c:extLst>
          </c:dPt>
          <c:dLbls>
            <c:dLbl>
              <c:idx val="0"/>
              <c:layout>
                <c:manualLayout>
                  <c:x val="-0.21029731689630174"/>
                  <c:y val="-0.11784952931007169"/>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fld id="{49CA0B47-A5AE-420E-8385-8BF6B4BE5340}" type="CATEGORYNAME">
                      <a:rPr lang="en-US" sz="1800"/>
                      <a:pPr>
                        <a:defRPr sz="1800">
                          <a:solidFill>
                            <a:schemeClr val="bg1"/>
                          </a:solidFill>
                        </a:defRPr>
                      </a:pPr>
                      <a:t>[CATEGORY NAME]</a:t>
                    </a:fld>
                    <a:r>
                      <a:rPr lang="en-US" sz="1800"/>
                      <a:t> </a:t>
                    </a:r>
                    <a:fld id="{9926FB91-0EAF-4912-AE61-4F2178C9B50F}" type="PERCENTAGE">
                      <a:rPr lang="en-US" sz="1800" baseline="0"/>
                      <a:pPr>
                        <a:defRPr sz="1800">
                          <a:solidFill>
                            <a:schemeClr val="bg1"/>
                          </a:solidFill>
                        </a:defRPr>
                      </a:pPr>
                      <a:t>[PERCENTAGE]</a:t>
                    </a:fld>
                    <a:endParaRPr lang="en-US" sz="1800"/>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27828136330674408"/>
                      <c:h val="9.7952700317684438E-2"/>
                    </c:manualLayout>
                  </c15:layout>
                  <c15:dlblFieldTable/>
                  <c15:showDataLabelsRange val="0"/>
                </c:ext>
                <c:ext xmlns:c16="http://schemas.microsoft.com/office/drawing/2014/chart" uri="{C3380CC4-5D6E-409C-BE32-E72D297353CC}">
                  <c16:uniqueId val="{00000003-2F2A-46AD-BB59-DB4F5F071960}"/>
                </c:ext>
              </c:extLst>
            </c:dLbl>
            <c:dLbl>
              <c:idx val="1"/>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fld id="{ACEF4565-DA19-49D0-A320-3FB4AC2316A4}" type="CATEGORYNAME">
                      <a:rPr lang="en-US" sz="1800"/>
                      <a:pPr>
                        <a:defRPr sz="1800">
                          <a:solidFill>
                            <a:schemeClr val="bg1"/>
                          </a:solidFill>
                        </a:defRPr>
                      </a:pPr>
                      <a:t>[CATEGORY NAME]</a:t>
                    </a:fld>
                    <a:r>
                      <a:rPr lang="en-US" sz="1800"/>
                      <a:t> </a:t>
                    </a:r>
                    <a:fld id="{7CA7F967-D5CB-4457-A63B-2AE40C33923D}" type="PERCENTAGE">
                      <a:rPr lang="en-US" sz="1800" baseline="0"/>
                      <a:pPr>
                        <a:defRPr sz="1800">
                          <a:solidFill>
                            <a:schemeClr val="bg1"/>
                          </a:solidFill>
                        </a:defRPr>
                      </a:pPr>
                      <a:t>[PERCENTAGE]</a:t>
                    </a:fld>
                    <a:endParaRPr lang="en-US" sz="1800"/>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2F2A-46AD-BB59-DB4F5F071960}"/>
                </c:ext>
              </c:extLst>
            </c:dLbl>
            <c:dLbl>
              <c:idx val="2"/>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fld id="{12507BDE-003F-4B1D-AD48-86000E0DC7C2}" type="CATEGORYNAME">
                      <a:rPr lang="en-US" sz="1800"/>
                      <a:pPr>
                        <a:defRPr sz="1800">
                          <a:solidFill>
                            <a:schemeClr val="bg1"/>
                          </a:solidFill>
                        </a:defRPr>
                      </a:pPr>
                      <a:t>[CATEGORY NAME]</a:t>
                    </a:fld>
                    <a:r>
                      <a:rPr lang="en-US" sz="1800"/>
                      <a:t> </a:t>
                    </a:r>
                    <a:fld id="{72F42E11-B16F-467E-9FEF-331422BC83CC}" type="PERCENTAGE">
                      <a:rPr lang="en-US" sz="1800" baseline="0"/>
                      <a:pPr>
                        <a:defRPr sz="1800">
                          <a:solidFill>
                            <a:schemeClr val="bg1"/>
                          </a:solidFill>
                        </a:defRPr>
                      </a:pPr>
                      <a:t>[PERCENTAGE]</a:t>
                    </a:fld>
                    <a:endParaRPr lang="en-US" sz="1800"/>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2F2A-46AD-BB59-DB4F5F071960}"/>
                </c:ext>
              </c:extLst>
            </c:dLbl>
            <c:dLbl>
              <c:idx val="3"/>
              <c:layout>
                <c:manualLayout>
                  <c:x val="3.0836942257217847E-2"/>
                  <c:y val="8.3522018081073165E-2"/>
                </c:manualLayout>
              </c:layout>
              <c:tx>
                <c:rich>
                  <a:bodyPr rot="0" spcFirstLastPara="1" vertOverflow="ellipsis" vert="horz" wrap="square" lIns="38100" tIns="19050" rIns="38100" bIns="19050" anchor="ctr" anchorCtr="0">
                    <a:noAutofit/>
                  </a:bodyPr>
                  <a:lstStyle/>
                  <a:p>
                    <a:pPr algn="l">
                      <a:defRPr sz="1800" b="0" i="0" u="none" strike="noStrike" kern="1200" baseline="0">
                        <a:solidFill>
                          <a:schemeClr val="tx1">
                            <a:lumMod val="75000"/>
                            <a:lumOff val="25000"/>
                          </a:schemeClr>
                        </a:solidFill>
                        <a:latin typeface="+mn-lt"/>
                        <a:ea typeface="+mn-ea"/>
                        <a:cs typeface="+mn-cs"/>
                      </a:defRPr>
                    </a:pPr>
                    <a:fld id="{B22A5113-8460-4FB2-97F6-F144775513FA}" type="CATEGORYNAME">
                      <a:rPr lang="en-US" sz="1800" smtClean="0">
                        <a:solidFill>
                          <a:sysClr val="windowText" lastClr="000000"/>
                        </a:solidFill>
                      </a:rPr>
                      <a:pPr algn="l">
                        <a:defRPr sz="1800"/>
                      </a:pPr>
                      <a:t>[CATEGORY NAME]</a:t>
                    </a:fld>
                    <a:r>
                      <a:rPr lang="en-US" sz="1800" baseline="0" dirty="0"/>
                      <a:t>
</a:t>
                    </a:r>
                    <a:fld id="{764F38C9-BD82-4C50-A9D9-98E9E4363C72}" type="PERCENTAGE">
                      <a:rPr lang="en-US" sz="1800" baseline="0"/>
                      <a:pPr algn="l">
                        <a:defRPr sz="1800"/>
                      </a:pPr>
                      <a:t>[PERCENTAGE]</a:t>
                    </a:fld>
                    <a:endParaRPr lang="en-US" sz="1800" baseline="0" dirty="0"/>
                  </a:p>
                </c:rich>
              </c:tx>
              <c:spPr>
                <a:noFill/>
                <a:ln>
                  <a:noFill/>
                </a:ln>
                <a:effectLst/>
              </c:spPr>
              <c:txPr>
                <a:bodyPr rot="0" spcFirstLastPara="1" vertOverflow="ellipsis" vert="horz" wrap="square" lIns="38100" tIns="19050" rIns="38100" bIns="19050" anchor="ctr" anchorCtr="0">
                  <a:noAutofit/>
                </a:bodyPr>
                <a:lstStyle/>
                <a:p>
                  <a:pPr algn="l">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9991929133858262"/>
                      <c:h val="0.26609390492855062"/>
                    </c:manualLayout>
                  </c15:layout>
                  <c15:dlblFieldTable/>
                  <c15:showDataLabelsRange val="0"/>
                </c:ext>
                <c:ext xmlns:c16="http://schemas.microsoft.com/office/drawing/2014/chart" uri="{C3380CC4-5D6E-409C-BE32-E72D297353CC}">
                  <c16:uniqueId val="{00000009-2F2A-46AD-BB59-DB4F5F071960}"/>
                </c:ext>
              </c:extLst>
            </c:dLbl>
            <c:dLbl>
              <c:idx val="4"/>
              <c:layout>
                <c:manualLayout>
                  <c:x val="0.43050905044636412"/>
                  <c:y val="3.462037682988179E-2"/>
                </c:manualLayout>
              </c:layout>
              <c:spPr>
                <a:noFill/>
                <a:ln>
                  <a:noFill/>
                </a:ln>
                <a:effectLst/>
              </c:spPr>
              <c:txPr>
                <a:bodyPr rot="0" spcFirstLastPara="1" vertOverflow="ellipsis" vert="horz" wrap="square" lIns="38100" tIns="19050" rIns="38100" bIns="19050" anchor="ctr" anchorCtr="0">
                  <a:noAutofit/>
                </a:bodyPr>
                <a:lstStyle/>
                <a:p>
                  <a:pPr algn="ct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3780295424237019"/>
                      <c:h val="0.10501235439463466"/>
                    </c:manualLayout>
                  </c15:layout>
                </c:ext>
                <c:ext xmlns:c16="http://schemas.microsoft.com/office/drawing/2014/chart" uri="{C3380CC4-5D6E-409C-BE32-E72D297353CC}">
                  <c16:uniqueId val="{0000000B-2F2A-46AD-BB59-DB4F5F07196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'Main Tables'!$B$470:$B$474</c:f>
              <c:strCache>
                <c:ptCount val="5"/>
                <c:pt idx="0">
                  <c:v>Always</c:v>
                </c:pt>
                <c:pt idx="1">
                  <c:v>Sometimes</c:v>
                </c:pt>
                <c:pt idx="2">
                  <c:v>Never</c:v>
                </c:pt>
                <c:pt idx="3">
                  <c:v>My attorney answered my questions, but not in a serious and professional way</c:v>
                </c:pt>
                <c:pt idx="4">
                  <c:v>Prefer not to say</c:v>
                </c:pt>
              </c:strCache>
            </c:strRef>
          </c:cat>
          <c:val>
            <c:numRef>
              <c:f>'Main Tables'!$E$470:$E$474</c:f>
              <c:numCache>
                <c:formatCode>###0.0</c:formatCode>
                <c:ptCount val="5"/>
                <c:pt idx="0">
                  <c:v>60.787401574803148</c:v>
                </c:pt>
                <c:pt idx="1">
                  <c:v>18.58267716535433</c:v>
                </c:pt>
                <c:pt idx="2">
                  <c:v>12.598425196850393</c:v>
                </c:pt>
                <c:pt idx="3">
                  <c:v>1.5748031496062991</c:v>
                </c:pt>
                <c:pt idx="4">
                  <c:v>6.4566929133858268</c:v>
                </c:pt>
              </c:numCache>
            </c:numRef>
          </c:val>
          <c:extLst>
            <c:ext xmlns:c16="http://schemas.microsoft.com/office/drawing/2014/chart" uri="{C3380CC4-5D6E-409C-BE32-E72D297353CC}">
              <c16:uniqueId val="{0000000C-2F2A-46AD-BB59-DB4F5F07196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lgn="just">
        <a:defRPr/>
      </a:pPr>
      <a:endParaRPr lang="en-US"/>
    </a:p>
  </c:txPr>
  <c:externalData r:id="rId4">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800" b="0" i="0" u="none" strike="noStrike" kern="1200" baseline="0">
                <a:solidFill>
                  <a:schemeClr val="tx1">
                    <a:lumMod val="65000"/>
                    <a:lumOff val="35000"/>
                  </a:schemeClr>
                </a:solidFill>
                <a:latin typeface="+mn-lt"/>
                <a:ea typeface="+mn-ea"/>
                <a:cs typeface="+mn-cs"/>
              </a:defRPr>
            </a:pPr>
            <a:r>
              <a:rPr lang="en-US" sz="1800" b="0" i="0" u="none" strike="noStrike" baseline="0">
                <a:solidFill>
                  <a:sysClr val="windowText" lastClr="000000"/>
                </a:solidFill>
                <a:effectLst/>
              </a:rPr>
              <a:t>Youth in Care: </a:t>
            </a:r>
            <a:br>
              <a:rPr lang="en-US" sz="1800" b="0" i="0" u="none" strike="noStrike" baseline="0">
                <a:solidFill>
                  <a:sysClr val="windowText" lastClr="000000"/>
                </a:solidFill>
                <a:effectLst/>
              </a:rPr>
            </a:br>
            <a:r>
              <a:rPr lang="en-US" sz="1800">
                <a:solidFill>
                  <a:sysClr val="windowText" lastClr="000000"/>
                </a:solidFill>
              </a:rPr>
              <a:t>Did you know it was </a:t>
            </a:r>
            <a:br>
              <a:rPr lang="en-US" sz="1800">
                <a:solidFill>
                  <a:sysClr val="windowText" lastClr="000000"/>
                </a:solidFill>
              </a:rPr>
            </a:br>
            <a:r>
              <a:rPr lang="en-US" sz="1800">
                <a:solidFill>
                  <a:sysClr val="windowText" lastClr="000000"/>
                </a:solidFill>
              </a:rPr>
              <a:t>okay to ask your attorney questions?|n=634</a:t>
            </a:r>
          </a:p>
        </c:rich>
      </c:tx>
      <c:layout>
        <c:manualLayout>
          <c:xMode val="edge"/>
          <c:yMode val="edge"/>
          <c:x val="0.23189566929133859"/>
          <c:y val="7.7777777777777779E-2"/>
        </c:manualLayout>
      </c:layout>
      <c:overlay val="0"/>
      <c:spPr>
        <a:noFill/>
        <a:ln>
          <a:noFill/>
        </a:ln>
        <a:effectLst/>
      </c:spPr>
      <c:txPr>
        <a:bodyPr rot="0" spcFirstLastPara="1" vertOverflow="ellipsis" vert="horz" wrap="square" anchor="ctr" anchorCtr="1"/>
        <a:lstStyle/>
        <a:p>
          <a:pPr algn="ctr">
            <a:defRPr sz="18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8.0725940507436589E-2"/>
          <c:y val="0.35595523476232138"/>
          <c:w val="0.81665507436570428"/>
          <c:h val="0.54443671624380285"/>
        </c:manualLayout>
      </c:layout>
      <c:pieChart>
        <c:varyColors val="1"/>
        <c:ser>
          <c:idx val="0"/>
          <c:order val="0"/>
          <c:tx>
            <c:strRef>
              <c:f>'Main Tables'!$C$460</c:f>
              <c:strCache>
                <c:ptCount val="1"/>
                <c:pt idx="0">
                  <c:v>Frequency</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'Main Tables'!$B$461:$B$462</c:f>
              <c:strCache>
                <c:ptCount val="2"/>
                <c:pt idx="0">
                  <c:v>Yes</c:v>
                </c:pt>
                <c:pt idx="1">
                  <c:v>No</c:v>
                </c:pt>
              </c:strCache>
            </c:strRef>
          </c:cat>
          <c:val>
            <c:numRef>
              <c:f>'Main Tables'!$C$461:$C$462</c:f>
            </c:numRef>
          </c:val>
          <c:extLst>
            <c:ext xmlns:c16="http://schemas.microsoft.com/office/drawing/2014/chart" uri="{C3380CC4-5D6E-409C-BE32-E72D297353CC}">
              <c16:uniqueId val="{00000000-71D5-4774-9AFF-AAE02FD5649F}"/>
            </c:ext>
          </c:extLst>
        </c:ser>
        <c:ser>
          <c:idx val="1"/>
          <c:order val="1"/>
          <c:tx>
            <c:strRef>
              <c:f>'Main Tables'!$D$460</c:f>
              <c:strCache>
                <c:ptCount val="1"/>
                <c:pt idx="0">
                  <c:v>Percent</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'Main Tables'!$B$461:$B$462</c:f>
              <c:strCache>
                <c:ptCount val="2"/>
                <c:pt idx="0">
                  <c:v>Yes</c:v>
                </c:pt>
                <c:pt idx="1">
                  <c:v>No</c:v>
                </c:pt>
              </c:strCache>
            </c:strRef>
          </c:cat>
          <c:val>
            <c:numRef>
              <c:f>'Main Tables'!$D$461:$D$462</c:f>
            </c:numRef>
          </c:val>
          <c:extLst>
            <c:ext xmlns:c16="http://schemas.microsoft.com/office/drawing/2014/chart" uri="{C3380CC4-5D6E-409C-BE32-E72D297353CC}">
              <c16:uniqueId val="{00000001-71D5-4774-9AFF-AAE02FD5649F}"/>
            </c:ext>
          </c:extLst>
        </c:ser>
        <c:ser>
          <c:idx val="2"/>
          <c:order val="2"/>
          <c:tx>
            <c:strRef>
              <c:f>'Main Tables'!$E$460</c:f>
              <c:strCache>
                <c:ptCount val="1"/>
                <c:pt idx="0">
                  <c:v>Did you know it was okay to ask your attorney questions?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71D5-4774-9AFF-AAE02FD5649F}"/>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71D5-4774-9AFF-AAE02FD5649F}"/>
              </c:ext>
            </c:extLst>
          </c:dPt>
          <c:dLbls>
            <c:dLbl>
              <c:idx val="0"/>
              <c:layout>
                <c:manualLayout>
                  <c:x val="-0.11444937460993282"/>
                  <c:y val="-0.29437103864419517"/>
                </c:manualLayout>
              </c:layout>
              <c:tx>
                <c:rich>
                  <a:bodyPr/>
                  <a:lstStyle/>
                  <a:p>
                    <a:fld id="{E78146CD-B684-49D5-B13B-0651BEE9D834}" type="CATEGORYNAME">
                      <a:rPr lang="en-US" sz="1800"/>
                      <a:pPr/>
                      <a:t>[CATEGORY NAME]</a:t>
                    </a:fld>
                    <a:r>
                      <a:rPr lang="en-US" sz="1800"/>
                      <a:t> </a:t>
                    </a:r>
                    <a:fld id="{D5624359-C459-400E-9156-4A7752D4C223}" type="PERCENTAGE">
                      <a:rPr lang="en-US" sz="1800" baseline="0"/>
                      <a:pPr/>
                      <a:t>[PERCENTAGE]</a:t>
                    </a:fld>
                    <a:endParaRPr lang="en-US" sz="1800"/>
                  </a:p>
                </c:rich>
              </c:tx>
              <c:dLblPos val="bestFit"/>
              <c:showLegendKey val="0"/>
              <c:showVal val="0"/>
              <c:showCatName val="1"/>
              <c:showSerName val="0"/>
              <c:showPercent val="1"/>
              <c:showBubbleSize val="0"/>
              <c:extLst>
                <c:ext xmlns:c15="http://schemas.microsoft.com/office/drawing/2012/chart" uri="{CE6537A1-D6FC-4f65-9D91-7224C49458BB}">
                  <c15:layout>
                    <c:manualLayout>
                      <c:w val="0.30732899022801302"/>
                      <c:h val="9.0763481046449546E-2"/>
                    </c:manualLayout>
                  </c15:layout>
                  <c15:dlblFieldTable/>
                  <c15:showDataLabelsRange val="0"/>
                </c:ext>
                <c:ext xmlns:c16="http://schemas.microsoft.com/office/drawing/2014/chart" uri="{C3380CC4-5D6E-409C-BE32-E72D297353CC}">
                  <c16:uniqueId val="{00000003-71D5-4774-9AFF-AAE02FD5649F}"/>
                </c:ext>
              </c:extLst>
            </c:dLbl>
            <c:dLbl>
              <c:idx val="1"/>
              <c:layout>
                <c:manualLayout>
                  <c:x val="0.17362033736011012"/>
                  <c:y val="0.13064083754079592"/>
                </c:manualLayout>
              </c:layout>
              <c:tx>
                <c:rich>
                  <a:bodyPr/>
                  <a:lstStyle/>
                  <a:p>
                    <a:fld id="{7CEFBA6C-253C-4A4E-A1AF-3841B01A41E3}" type="CATEGORYNAME">
                      <a:rPr lang="en-US"/>
                      <a:pPr/>
                      <a:t>[CATEGORY NAME]</a:t>
                    </a:fld>
                    <a:r>
                      <a:rPr lang="en-US"/>
                      <a:t> </a:t>
                    </a:r>
                    <a:fld id="{8B063611-9C08-4F81-AD7E-9066B4CD069F}" type="PERCENTAGE">
                      <a:rPr lang="en-US" baseline="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5304017372421284"/>
                      <c:h val="9.0763481046449546E-2"/>
                    </c:manualLayout>
                  </c15:layout>
                  <c15:dlblFieldTable/>
                  <c15:showDataLabelsRange val="0"/>
                </c:ext>
                <c:ext xmlns:c16="http://schemas.microsoft.com/office/drawing/2014/chart" uri="{C3380CC4-5D6E-409C-BE32-E72D297353CC}">
                  <c16:uniqueId val="{00000005-71D5-4774-9AFF-AAE02FD5649F}"/>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'Main Tables'!$B$461:$B$462</c:f>
              <c:strCache>
                <c:ptCount val="2"/>
                <c:pt idx="0">
                  <c:v>Yes</c:v>
                </c:pt>
                <c:pt idx="1">
                  <c:v>No</c:v>
                </c:pt>
              </c:strCache>
            </c:strRef>
          </c:cat>
          <c:val>
            <c:numRef>
              <c:f>'Main Tables'!$E$461:$E$462</c:f>
              <c:numCache>
                <c:formatCode>###0.0</c:formatCode>
                <c:ptCount val="2"/>
                <c:pt idx="0">
                  <c:v>87.066246056782333</c:v>
                </c:pt>
                <c:pt idx="1">
                  <c:v>10.410094637223976</c:v>
                </c:pt>
              </c:numCache>
            </c:numRef>
          </c:val>
          <c:extLst>
            <c:ext xmlns:c16="http://schemas.microsoft.com/office/drawing/2014/chart" uri="{C3380CC4-5D6E-409C-BE32-E72D297353CC}">
              <c16:uniqueId val="{00000006-71D5-4774-9AFF-AAE02FD5649F}"/>
            </c:ext>
          </c:extLst>
        </c:ser>
        <c:dLbls>
          <c:dLblPos val="ctr"/>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800" b="1" i="0" u="none" strike="noStrike" kern="1200" baseline="0">
                <a:solidFill>
                  <a:schemeClr val="tx1">
                    <a:lumMod val="65000"/>
                    <a:lumOff val="35000"/>
                  </a:schemeClr>
                </a:solidFill>
                <a:latin typeface="+mn-lt"/>
                <a:ea typeface="+mn-ea"/>
                <a:cs typeface="+mn-cs"/>
              </a:defRPr>
            </a:pPr>
            <a:r>
              <a:rPr lang="en-US" sz="1800" b="0" i="0" u="none" strike="noStrike" baseline="0">
                <a:solidFill>
                  <a:sysClr val="windowText" lastClr="000000"/>
                </a:solidFill>
                <a:effectLst/>
              </a:rPr>
              <a:t>Youth in Care: </a:t>
            </a:r>
            <a:br>
              <a:rPr lang="en-US" sz="1800" b="0" i="0" u="none" strike="noStrike" baseline="0">
                <a:solidFill>
                  <a:sysClr val="windowText" lastClr="000000"/>
                </a:solidFill>
                <a:effectLst/>
              </a:rPr>
            </a:br>
            <a:r>
              <a:rPr lang="en-US" sz="1800" b="0">
                <a:solidFill>
                  <a:sysClr val="windowText" lastClr="000000"/>
                </a:solidFill>
              </a:rPr>
              <a:t>Before each court hearing, how often did your attorney tell you what the </a:t>
            </a:r>
            <a:br>
              <a:rPr lang="en-US" sz="1800" b="0">
                <a:solidFill>
                  <a:sysClr val="windowText" lastClr="000000"/>
                </a:solidFill>
              </a:rPr>
            </a:br>
            <a:r>
              <a:rPr lang="en-US" sz="1800" b="0">
                <a:solidFill>
                  <a:sysClr val="windowText" lastClr="000000"/>
                </a:solidFill>
              </a:rPr>
              <a:t>hearing would be about, and what decisions the judge might make?|n=635</a:t>
            </a:r>
          </a:p>
        </c:rich>
      </c:tx>
      <c:overlay val="0"/>
      <c:spPr>
        <a:noFill/>
        <a:ln>
          <a:noFill/>
        </a:ln>
        <a:effectLst/>
      </c:spPr>
      <c:txPr>
        <a:bodyPr rot="0" spcFirstLastPara="1" vertOverflow="ellipsis" vert="horz" wrap="square" anchor="ctr" anchorCtr="1"/>
        <a:lstStyle/>
        <a:p>
          <a:pPr algn="ct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'Main Tables'!$C$542</c:f>
              <c:strCache>
                <c:ptCount val="1"/>
                <c:pt idx="0">
                  <c:v>Frequency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 Tables'!$B$543:$B$547</c:f>
              <c:strCache>
                <c:ptCount val="5"/>
                <c:pt idx="0">
                  <c:v>Always</c:v>
                </c:pt>
                <c:pt idx="1">
                  <c:v>Sometimes</c:v>
                </c:pt>
                <c:pt idx="2">
                  <c:v>Never</c:v>
                </c:pt>
                <c:pt idx="3">
                  <c:v>I wasn't aware of my court hearing</c:v>
                </c:pt>
                <c:pt idx="4">
                  <c:v>Prefer not to say</c:v>
                </c:pt>
              </c:strCache>
            </c:strRef>
          </c:cat>
          <c:val>
            <c:numRef>
              <c:f>'Main Tables'!$C$543:$C$547</c:f>
            </c:numRef>
          </c:val>
          <c:extLst>
            <c:ext xmlns:c16="http://schemas.microsoft.com/office/drawing/2014/chart" uri="{C3380CC4-5D6E-409C-BE32-E72D297353CC}">
              <c16:uniqueId val="{00000000-AFDE-4B1A-880B-4245EB01FDCC}"/>
            </c:ext>
          </c:extLst>
        </c:ser>
        <c:ser>
          <c:idx val="1"/>
          <c:order val="1"/>
          <c:tx>
            <c:strRef>
              <c:f>'Main Tables'!$D$542</c:f>
              <c:strCache>
                <c:ptCount val="1"/>
                <c:pt idx="0">
                  <c:v>Percent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 Tables'!$B$543:$B$547</c:f>
              <c:strCache>
                <c:ptCount val="5"/>
                <c:pt idx="0">
                  <c:v>Always</c:v>
                </c:pt>
                <c:pt idx="1">
                  <c:v>Sometimes</c:v>
                </c:pt>
                <c:pt idx="2">
                  <c:v>Never</c:v>
                </c:pt>
                <c:pt idx="3">
                  <c:v>I wasn't aware of my court hearing</c:v>
                </c:pt>
                <c:pt idx="4">
                  <c:v>Prefer not to say</c:v>
                </c:pt>
              </c:strCache>
            </c:strRef>
          </c:cat>
          <c:val>
            <c:numRef>
              <c:f>'Main Tables'!$D$543:$D$547</c:f>
            </c:numRef>
          </c:val>
          <c:extLst>
            <c:ext xmlns:c16="http://schemas.microsoft.com/office/drawing/2014/chart" uri="{C3380CC4-5D6E-409C-BE32-E72D297353CC}">
              <c16:uniqueId val="{00000001-AFDE-4B1A-880B-4245EB01FDCC}"/>
            </c:ext>
          </c:extLst>
        </c:ser>
        <c:ser>
          <c:idx val="2"/>
          <c:order val="2"/>
          <c:tx>
            <c:strRef>
              <c:f>'Main Tables'!$E$542</c:f>
              <c:strCache>
                <c:ptCount val="1"/>
                <c:pt idx="0">
                  <c:v>Before each court hearing, how often did your attorney tell you what the hearing would be about, and what decisions the judge might make?</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AFDE-4B1A-880B-4245EB01FDCC}"/>
              </c:ext>
            </c:extLst>
          </c:dPt>
          <c:dPt>
            <c:idx val="1"/>
            <c:invertIfNegative val="0"/>
            <c:bubble3D val="0"/>
            <c:spPr>
              <a:solidFill>
                <a:schemeClr val="accent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AFDE-4B1A-880B-4245EB01FDCC}"/>
              </c:ext>
            </c:extLst>
          </c:dPt>
          <c:dPt>
            <c:idx val="3"/>
            <c:invertIfNegative val="0"/>
            <c:bubble3D val="0"/>
            <c:spPr>
              <a:solidFill>
                <a:schemeClr val="accent4"/>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AFDE-4B1A-880B-4245EB01FDCC}"/>
              </c:ext>
            </c:extLst>
          </c:dPt>
          <c:dPt>
            <c:idx val="4"/>
            <c:invertIfNegative val="0"/>
            <c:bubble3D val="0"/>
            <c:spPr>
              <a:solidFill>
                <a:schemeClr val="bg1">
                  <a:lumMod val="6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AFDE-4B1A-880B-4245EB01FDCC}"/>
              </c:ext>
            </c:extLst>
          </c:dPt>
          <c:dLbls>
            <c:dLbl>
              <c:idx val="0"/>
              <c:dLblPos val="out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AFDE-4B1A-880B-4245EB01FDCC}"/>
                </c:ext>
              </c:extLst>
            </c:dLbl>
            <c:dLbl>
              <c:idx val="1"/>
              <c:dLblPos val="out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AFDE-4B1A-880B-4245EB01FDCC}"/>
                </c:ext>
              </c:extLst>
            </c:dLbl>
            <c:dLbl>
              <c:idx val="2"/>
              <c:dLblPos val="out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A-AFDE-4B1A-880B-4245EB01FDCC}"/>
                </c:ext>
              </c:extLst>
            </c:dLbl>
            <c:dLbl>
              <c:idx val="3"/>
              <c:dLblPos val="out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7-AFDE-4B1A-880B-4245EB01FDCC}"/>
                </c:ext>
              </c:extLst>
            </c:dLbl>
            <c:dLbl>
              <c:idx val="4"/>
              <c:dLblPos val="outEnd"/>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9-AFDE-4B1A-880B-4245EB01FDC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 Tables'!$B$543:$B$547</c:f>
              <c:strCache>
                <c:ptCount val="5"/>
                <c:pt idx="0">
                  <c:v>Always</c:v>
                </c:pt>
                <c:pt idx="1">
                  <c:v>Sometimes</c:v>
                </c:pt>
                <c:pt idx="2">
                  <c:v>Never</c:v>
                </c:pt>
                <c:pt idx="3">
                  <c:v>I wasn't aware of my court hearing</c:v>
                </c:pt>
                <c:pt idx="4">
                  <c:v>Prefer not to say</c:v>
                </c:pt>
              </c:strCache>
            </c:strRef>
          </c:cat>
          <c:val>
            <c:numRef>
              <c:f>'Main Tables'!$E$543:$E$547</c:f>
              <c:numCache>
                <c:formatCode>0.0\%</c:formatCode>
                <c:ptCount val="5"/>
                <c:pt idx="0">
                  <c:v>41.587301587301589</c:v>
                </c:pt>
                <c:pt idx="1">
                  <c:v>18.412698412698415</c:v>
                </c:pt>
                <c:pt idx="2">
                  <c:v>22.539682539682541</c:v>
                </c:pt>
                <c:pt idx="3">
                  <c:v>12.698412698412698</c:v>
                </c:pt>
                <c:pt idx="4">
                  <c:v>4.7619047619047619</c:v>
                </c:pt>
              </c:numCache>
            </c:numRef>
          </c:val>
          <c:extLst>
            <c:ext xmlns:c16="http://schemas.microsoft.com/office/drawing/2014/chart" uri="{C3380CC4-5D6E-409C-BE32-E72D297353CC}">
              <c16:uniqueId val="{0000000B-AFDE-4B1A-880B-4245EB01FDCC}"/>
            </c:ext>
          </c:extLst>
        </c:ser>
        <c:dLbls>
          <c:dLblPos val="outEnd"/>
          <c:showLegendKey val="0"/>
          <c:showVal val="1"/>
          <c:showCatName val="0"/>
          <c:showSerName val="0"/>
          <c:showPercent val="0"/>
          <c:showBubbleSize val="0"/>
        </c:dLbls>
        <c:gapWidth val="100"/>
        <c:overlap val="-24"/>
        <c:axId val="289990800"/>
        <c:axId val="289991360"/>
      </c:barChart>
      <c:catAx>
        <c:axId val="289990800"/>
        <c:scaling>
          <c:orientation val="minMax"/>
        </c:scaling>
        <c:delete val="1"/>
        <c:axPos val="b"/>
        <c:numFmt formatCode="General" sourceLinked="1"/>
        <c:majorTickMark val="none"/>
        <c:minorTickMark val="none"/>
        <c:tickLblPos val="nextTo"/>
        <c:crossAx val="289991360"/>
        <c:crosses val="autoZero"/>
        <c:auto val="1"/>
        <c:lblAlgn val="ctr"/>
        <c:lblOffset val="100"/>
        <c:noMultiLvlLbl val="0"/>
      </c:catAx>
      <c:valAx>
        <c:axId val="289991360"/>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89990800"/>
        <c:crosses val="autoZero"/>
        <c:crossBetween val="between"/>
      </c:valAx>
      <c:spPr>
        <a:noFill/>
        <a:ln>
          <a:noFill/>
        </a:ln>
        <a:effectLst/>
      </c:spPr>
    </c:plotArea>
    <c:plotVisOnly val="1"/>
    <c:dispBlanksAs val="gap"/>
    <c:showDLblsOverMax val="0"/>
  </c:chart>
  <c:spPr>
    <a:noFill/>
    <a:ln w="9525" cap="flat" cmpd="sng" algn="ctr">
      <a:solidFill>
        <a:schemeClr val="tx1">
          <a:lumMod val="50000"/>
          <a:lumOff val="50000"/>
        </a:schemeClr>
      </a:solidFill>
      <a:round/>
    </a:ln>
    <a:effectLst/>
  </c:spPr>
  <c:txPr>
    <a:bodyPr/>
    <a:lstStyle/>
    <a:p>
      <a:pPr>
        <a:defRPr/>
      </a:pPr>
      <a:endParaRPr lang="en-US"/>
    </a:p>
  </c:txPr>
  <c:externalData r:id="rId4">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Court-Appointed Attorney:</a:t>
            </a:r>
            <a:r>
              <a:rPr lang="en-US" sz="2000" b="0" baseline="0">
                <a:solidFill>
                  <a:sysClr val="windowText" lastClr="000000"/>
                </a:solidFill>
              </a:rPr>
              <a:t> </a:t>
            </a:r>
            <a:r>
              <a:rPr lang="en-US" sz="2000" b="0">
                <a:solidFill>
                  <a:sysClr val="windowText" lastClr="000000"/>
                </a:solidFill>
              </a:rPr>
              <a:t>Typically, how often do you </a:t>
            </a:r>
            <a:br>
              <a:rPr lang="en-US" sz="2000" b="0">
                <a:solidFill>
                  <a:sysClr val="windowText" lastClr="000000"/>
                </a:solidFill>
              </a:rPr>
            </a:br>
            <a:r>
              <a:rPr lang="en-US" sz="2000" b="0">
                <a:solidFill>
                  <a:sysClr val="windowText" lastClr="000000"/>
                </a:solidFill>
              </a:rPr>
              <a:t>personally visit your child clients during your representation?|n=210</a:t>
            </a:r>
          </a:p>
        </c:rich>
      </c:tx>
      <c:layout>
        <c:manualLayout>
          <c:xMode val="edge"/>
          <c:yMode val="edge"/>
          <c:x val="0.15555555555555559"/>
          <c:y val="3.4445640473627553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210609964077072"/>
          <c:y val="0.20236813778256191"/>
          <c:w val="0.45640956170801228"/>
          <c:h val="0.75026910656620016"/>
        </c:manualLayout>
      </c:layout>
      <c:barChart>
        <c:barDir val="bar"/>
        <c:grouping val="clustered"/>
        <c:varyColors val="0"/>
        <c:ser>
          <c:idx val="2"/>
          <c:order val="2"/>
          <c:tx>
            <c:strRef>
              <c:f>'F56-59'!$E$12</c:f>
              <c:strCache>
                <c:ptCount val="1"/>
                <c:pt idx="0">
                  <c:v>Valid Percent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4"/>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8D0A-4ADE-AE18-F18172302064}"/>
              </c:ext>
            </c:extLst>
          </c:dPt>
          <c:dPt>
            <c:idx val="1"/>
            <c:invertIfNegative val="0"/>
            <c:bubble3D val="0"/>
            <c:spPr>
              <a:solidFill>
                <a:schemeClr val="accent3"/>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8D0A-4ADE-AE18-F18172302064}"/>
              </c:ext>
            </c:extLst>
          </c:dPt>
          <c:dPt>
            <c:idx val="2"/>
            <c:invertIfNegative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8D0A-4ADE-AE18-F18172302064}"/>
              </c:ext>
            </c:extLst>
          </c:dPt>
          <c:dPt>
            <c:idx val="3"/>
            <c:invertIfNegative val="0"/>
            <c:bubble3D val="0"/>
            <c:spPr>
              <a:solidFill>
                <a:schemeClr val="tx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8D0A-4ADE-AE18-F18172302064}"/>
              </c:ext>
            </c:extLst>
          </c:dPt>
          <c:dLbls>
            <c:dLbl>
              <c:idx val="0"/>
              <c:layout>
                <c:manualLayout>
                  <c:x val="-1.9634642443888814E-3"/>
                  <c:y val="4.1296716911005575E-3"/>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D0A-4ADE-AE18-F18172302064}"/>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'F56-59'!$B$13:$B$16</c:f>
              <c:strCache>
                <c:ptCount val="4"/>
                <c:pt idx="0">
                  <c:v>I am unable to visit each child before each hearing, but I arrange for another attorney to visit on my behalf</c:v>
                </c:pt>
                <c:pt idx="1">
                  <c:v>I am unable to visit with each child before each hearing, and must request good cause</c:v>
                </c:pt>
                <c:pt idx="2">
                  <c:v>I visit each child once a month</c:v>
                </c:pt>
                <c:pt idx="3">
                  <c:v>I visit each child before each hearing</c:v>
                </c:pt>
              </c:strCache>
            </c:strRef>
          </c:cat>
          <c:val>
            <c:numRef>
              <c:f>'F56-59'!$E$13:$E$16</c:f>
              <c:numCache>
                <c:formatCode>0\%;</c:formatCode>
                <c:ptCount val="4"/>
                <c:pt idx="0">
                  <c:v>2.8571428571428572</c:v>
                </c:pt>
                <c:pt idx="1">
                  <c:v>11.428571428571429</c:v>
                </c:pt>
                <c:pt idx="2">
                  <c:v>13.333333333333334</c:v>
                </c:pt>
                <c:pt idx="3">
                  <c:v>72.38095238095238</c:v>
                </c:pt>
              </c:numCache>
            </c:numRef>
          </c:val>
          <c:extLst>
            <c:ext xmlns:c16="http://schemas.microsoft.com/office/drawing/2014/chart" uri="{C3380CC4-5D6E-409C-BE32-E72D297353CC}">
              <c16:uniqueId val="{00000008-8D0A-4ADE-AE18-F18172302064}"/>
            </c:ext>
          </c:extLst>
        </c:ser>
        <c:dLbls>
          <c:showLegendKey val="0"/>
          <c:showVal val="1"/>
          <c:showCatName val="0"/>
          <c:showSerName val="0"/>
          <c:showPercent val="0"/>
          <c:showBubbleSize val="0"/>
        </c:dLbls>
        <c:gapWidth val="115"/>
        <c:overlap val="-20"/>
        <c:axId val="197308608"/>
        <c:axId val="197309168"/>
        <c:extLst>
          <c:ext xmlns:c15="http://schemas.microsoft.com/office/drawing/2012/chart" uri="{02D57815-91ED-43cb-92C2-25804820EDAC}">
            <c15:filteredBarSeries>
              <c15:ser>
                <c:idx val="0"/>
                <c:order val="0"/>
                <c:tx>
                  <c:strRef>
                    <c:extLst>
                      <c:ext uri="{02D57815-91ED-43cb-92C2-25804820EDAC}">
                        <c15:formulaRef>
                          <c15:sqref>'F56-59'!$C$12</c15:sqref>
                        </c15:formulaRef>
                      </c:ext>
                    </c:extLst>
                    <c:strCache>
                      <c:ptCount val="1"/>
                      <c:pt idx="0">
                        <c:v>Frequency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'F56-59'!$B$13:$B$16</c15:sqref>
                        </c15:formulaRef>
                      </c:ext>
                    </c:extLst>
                    <c:strCache>
                      <c:ptCount val="4"/>
                      <c:pt idx="0">
                        <c:v>I am unable to visit each child before each hearing, but I arrange for another attorney to visit on my behalf</c:v>
                      </c:pt>
                      <c:pt idx="1">
                        <c:v>I am unable to visit with each child before each hearing, and must request good cause</c:v>
                      </c:pt>
                      <c:pt idx="2">
                        <c:v>I visit each child once a month</c:v>
                      </c:pt>
                      <c:pt idx="3">
                        <c:v>I visit each child before each hearing</c:v>
                      </c:pt>
                    </c:strCache>
                  </c:strRef>
                </c:cat>
                <c:val>
                  <c:numRef>
                    <c:extLst>
                      <c:ext uri="{02D57815-91ED-43cb-92C2-25804820EDAC}">
                        <c15:formulaRef>
                          <c15:sqref>'F56-59'!$C$13:$C$16</c15:sqref>
                        </c15:formulaRef>
                      </c:ext>
                    </c:extLst>
                    <c:numCache>
                      <c:formatCode>###0</c:formatCode>
                      <c:ptCount val="4"/>
                      <c:pt idx="0">
                        <c:v>6</c:v>
                      </c:pt>
                      <c:pt idx="1">
                        <c:v>24</c:v>
                      </c:pt>
                      <c:pt idx="2">
                        <c:v>28</c:v>
                      </c:pt>
                      <c:pt idx="3">
                        <c:v>152</c:v>
                      </c:pt>
                    </c:numCache>
                  </c:numRef>
                </c:val>
                <c:extLst>
                  <c:ext xmlns:c16="http://schemas.microsoft.com/office/drawing/2014/chart" uri="{C3380CC4-5D6E-409C-BE32-E72D297353CC}">
                    <c16:uniqueId val="{00000009-8D0A-4ADE-AE18-F18172302064}"/>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'F56-59'!$D$12</c15:sqref>
                        </c15:formulaRef>
                      </c:ext>
                    </c:extLst>
                    <c:strCache>
                      <c:ptCount val="1"/>
                      <c:pt idx="0">
                        <c:v>Percent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'F56-59'!$B$13:$B$16</c15:sqref>
                        </c15:formulaRef>
                      </c:ext>
                    </c:extLst>
                    <c:strCache>
                      <c:ptCount val="4"/>
                      <c:pt idx="0">
                        <c:v>I am unable to visit each child before each hearing, but I arrange for another attorney to visit on my behalf</c:v>
                      </c:pt>
                      <c:pt idx="1">
                        <c:v>I am unable to visit with each child before each hearing, and must request good cause</c:v>
                      </c:pt>
                      <c:pt idx="2">
                        <c:v>I visit each child once a month</c:v>
                      </c:pt>
                      <c:pt idx="3">
                        <c:v>I visit each child before each hearing</c:v>
                      </c:pt>
                    </c:strCache>
                  </c:strRef>
                </c:cat>
                <c:val>
                  <c:numRef>
                    <c:extLst xmlns:c15="http://schemas.microsoft.com/office/drawing/2012/chart">
                      <c:ext xmlns:c15="http://schemas.microsoft.com/office/drawing/2012/chart" uri="{02D57815-91ED-43cb-92C2-25804820EDAC}">
                        <c15:formulaRef>
                          <c15:sqref>'F56-59'!$D$13:$D$16</c15:sqref>
                        </c15:formulaRef>
                      </c:ext>
                    </c:extLst>
                    <c:numCache>
                      <c:formatCode>###0.0</c:formatCode>
                      <c:ptCount val="4"/>
                      <c:pt idx="0">
                        <c:v>2.3904382470119523</c:v>
                      </c:pt>
                      <c:pt idx="1">
                        <c:v>9.5617529880478092</c:v>
                      </c:pt>
                      <c:pt idx="2">
                        <c:v>11.155378486055776</c:v>
                      </c:pt>
                      <c:pt idx="3">
                        <c:v>60.557768924302792</c:v>
                      </c:pt>
                    </c:numCache>
                  </c:numRef>
                </c:val>
                <c:extLst xmlns:c15="http://schemas.microsoft.com/office/drawing/2012/chart">
                  <c:ext xmlns:c16="http://schemas.microsoft.com/office/drawing/2014/chart" uri="{C3380CC4-5D6E-409C-BE32-E72D297353CC}">
                    <c16:uniqueId val="{0000000A-8D0A-4ADE-AE18-F18172302064}"/>
                  </c:ext>
                </c:extLst>
              </c15:ser>
            </c15:filteredBarSeries>
          </c:ext>
        </c:extLst>
      </c:barChart>
      <c:catAx>
        <c:axId val="19730860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97309168"/>
        <c:crosses val="autoZero"/>
        <c:auto val="1"/>
        <c:lblAlgn val="ctr"/>
        <c:lblOffset val="100"/>
        <c:noMultiLvlLbl val="0"/>
      </c:catAx>
      <c:valAx>
        <c:axId val="19730916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97308608"/>
        <c:crosses val="autoZero"/>
        <c:crossBetween val="between"/>
      </c:valAx>
      <c:spPr>
        <a:noFill/>
        <a:ln>
          <a:noFill/>
        </a:ln>
        <a:effectLst/>
      </c:spPr>
    </c:plotArea>
    <c:plotVisOnly val="1"/>
    <c:dispBlanksAs val="gap"/>
    <c:showDLblsOverMax val="0"/>
  </c:chart>
  <c:spPr>
    <a:noFill/>
    <a:ln w="9525" cap="flat" cmpd="sng" algn="ctr">
      <a:solidFill>
        <a:schemeClr val="tx1">
          <a:lumMod val="50000"/>
          <a:lumOff val="50000"/>
        </a:schemeClr>
      </a:solidFill>
      <a:round/>
    </a:ln>
    <a:effectLst/>
  </c:spPr>
  <c:txPr>
    <a:bodyPr/>
    <a:lstStyle/>
    <a:p>
      <a:pPr>
        <a:defRPr/>
      </a:pPr>
      <a:endParaRPr lang="en-US"/>
    </a:p>
  </c:txPr>
  <c:externalData r:id="rId4">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0" i="0" u="none" strike="noStrike" baseline="0">
                <a:solidFill>
                  <a:sysClr val="windowText" lastClr="000000"/>
                </a:solidFill>
                <a:effectLst/>
              </a:rPr>
              <a:t>Youth in Care: </a:t>
            </a:r>
            <a:r>
              <a:rPr lang="en-US" sz="2000" b="0">
                <a:solidFill>
                  <a:sysClr val="windowText" lastClr="000000"/>
                </a:solidFill>
              </a:rPr>
              <a:t>Did your attorney visit you before each court hearing?|n=635 </a:t>
            </a:r>
          </a:p>
        </c:rich>
      </c:tx>
      <c:layout>
        <c:manualLayout>
          <c:xMode val="edge"/>
          <c:yMode val="edge"/>
          <c:x val="0.17131244531933509"/>
          <c:y val="6.6666666666666666E-2"/>
        </c:manualLayout>
      </c:layout>
      <c:overlay val="1"/>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3941669387310915E-2"/>
          <c:y val="0.22721250752746816"/>
          <c:w val="0.95211666122537819"/>
          <c:h val="0.68374218374218376"/>
        </c:manualLayout>
      </c:layout>
      <c:barChart>
        <c:barDir val="col"/>
        <c:grouping val="clustered"/>
        <c:varyColors val="0"/>
        <c:ser>
          <c:idx val="0"/>
          <c:order val="0"/>
          <c:tx>
            <c:strRef>
              <c:f>'F56-59'!$B$37</c:f>
              <c:strCache>
                <c:ptCount val="1"/>
                <c:pt idx="0">
                  <c:v>Always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'F56-59'!$C$36</c:f>
              <c:strCache>
                <c:ptCount val="1"/>
                <c:pt idx="0">
                  <c:v>How often did your attorney visit you before each court hearing?</c:v>
                </c:pt>
              </c:strCache>
            </c:strRef>
          </c:cat>
          <c:val>
            <c:numRef>
              <c:f>'F56-59'!$C$37</c:f>
              <c:numCache>
                <c:formatCode>0\%;</c:formatCode>
                <c:ptCount val="1"/>
                <c:pt idx="0">
                  <c:v>19.527559055118111</c:v>
                </c:pt>
              </c:numCache>
            </c:numRef>
          </c:val>
          <c:extLst>
            <c:ext xmlns:c16="http://schemas.microsoft.com/office/drawing/2014/chart" uri="{C3380CC4-5D6E-409C-BE32-E72D297353CC}">
              <c16:uniqueId val="{00000000-7D96-432C-95A6-F9E204EBAEE1}"/>
            </c:ext>
          </c:extLst>
        </c:ser>
        <c:ser>
          <c:idx val="1"/>
          <c:order val="1"/>
          <c:tx>
            <c:strRef>
              <c:f>'F56-59'!$B$38</c:f>
              <c:strCache>
                <c:ptCount val="1"/>
                <c:pt idx="0">
                  <c:v>Sometimes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'F56-59'!$C$36</c:f>
              <c:strCache>
                <c:ptCount val="1"/>
                <c:pt idx="0">
                  <c:v>How often did your attorney visit you before each court hearing?</c:v>
                </c:pt>
              </c:strCache>
            </c:strRef>
          </c:cat>
          <c:val>
            <c:numRef>
              <c:f>'F56-59'!$C$38</c:f>
              <c:numCache>
                <c:formatCode>0\%;</c:formatCode>
                <c:ptCount val="1"/>
                <c:pt idx="0">
                  <c:v>28.503937007874015</c:v>
                </c:pt>
              </c:numCache>
            </c:numRef>
          </c:val>
          <c:extLst>
            <c:ext xmlns:c16="http://schemas.microsoft.com/office/drawing/2014/chart" uri="{C3380CC4-5D6E-409C-BE32-E72D297353CC}">
              <c16:uniqueId val="{00000001-7D96-432C-95A6-F9E204EBAEE1}"/>
            </c:ext>
          </c:extLst>
        </c:ser>
        <c:ser>
          <c:idx val="2"/>
          <c:order val="2"/>
          <c:tx>
            <c:strRef>
              <c:f>'F56-59'!$B$39</c:f>
              <c:strCache>
                <c:ptCount val="1"/>
                <c:pt idx="0">
                  <c:v>Never</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'F56-59'!$C$36</c:f>
              <c:strCache>
                <c:ptCount val="1"/>
                <c:pt idx="0">
                  <c:v>How often did your attorney visit you before each court hearing?</c:v>
                </c:pt>
              </c:strCache>
            </c:strRef>
          </c:cat>
          <c:val>
            <c:numRef>
              <c:f>'F56-59'!$C$39</c:f>
              <c:numCache>
                <c:formatCode>0\%;</c:formatCode>
                <c:ptCount val="1"/>
                <c:pt idx="0">
                  <c:v>34.960629921259844</c:v>
                </c:pt>
              </c:numCache>
            </c:numRef>
          </c:val>
          <c:extLst>
            <c:ext xmlns:c16="http://schemas.microsoft.com/office/drawing/2014/chart" uri="{C3380CC4-5D6E-409C-BE32-E72D297353CC}">
              <c16:uniqueId val="{00000002-7D96-432C-95A6-F9E204EBAEE1}"/>
            </c:ext>
          </c:extLst>
        </c:ser>
        <c:ser>
          <c:idx val="3"/>
          <c:order val="3"/>
          <c:tx>
            <c:strRef>
              <c:f>'F56-59'!$B$40</c:f>
              <c:strCache>
                <c:ptCount val="1"/>
                <c:pt idx="0">
                  <c:v>I don't remember</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'F56-59'!$C$36</c:f>
              <c:strCache>
                <c:ptCount val="1"/>
                <c:pt idx="0">
                  <c:v>How often did your attorney visit you before each court hearing?</c:v>
                </c:pt>
              </c:strCache>
            </c:strRef>
          </c:cat>
          <c:val>
            <c:numRef>
              <c:f>'F56-59'!$C$40</c:f>
              <c:numCache>
                <c:formatCode>0\%;</c:formatCode>
                <c:ptCount val="1"/>
                <c:pt idx="0">
                  <c:v>14.803149606299213</c:v>
                </c:pt>
              </c:numCache>
            </c:numRef>
          </c:val>
          <c:extLst>
            <c:ext xmlns:c16="http://schemas.microsoft.com/office/drawing/2014/chart" uri="{C3380CC4-5D6E-409C-BE32-E72D297353CC}">
              <c16:uniqueId val="{00000003-7D96-432C-95A6-F9E204EBAEE1}"/>
            </c:ext>
          </c:extLst>
        </c:ser>
        <c:ser>
          <c:idx val="4"/>
          <c:order val="4"/>
          <c:tx>
            <c:strRef>
              <c:f>'F56-59'!$B$41</c:f>
              <c:strCache>
                <c:ptCount val="1"/>
                <c:pt idx="0">
                  <c:v>Prefer not to say</c:v>
                </c:pt>
              </c:strCache>
            </c:strRef>
          </c:tx>
          <c:spPr>
            <a:solidFill>
              <a:schemeClr val="bg1">
                <a:lumMod val="6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1"/>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'F56-59'!$C$36</c:f>
              <c:strCache>
                <c:ptCount val="1"/>
                <c:pt idx="0">
                  <c:v>How often did your attorney visit you before each court hearing?</c:v>
                </c:pt>
              </c:strCache>
            </c:strRef>
          </c:cat>
          <c:val>
            <c:numRef>
              <c:f>'F56-59'!$C$41</c:f>
              <c:numCache>
                <c:formatCode>0\%;</c:formatCode>
                <c:ptCount val="1"/>
                <c:pt idx="0">
                  <c:v>2.204724409448819</c:v>
                </c:pt>
              </c:numCache>
            </c:numRef>
          </c:val>
          <c:extLst>
            <c:ext xmlns:c16="http://schemas.microsoft.com/office/drawing/2014/chart" uri="{C3380CC4-5D6E-409C-BE32-E72D297353CC}">
              <c16:uniqueId val="{00000004-7D96-432C-95A6-F9E204EBAEE1}"/>
            </c:ext>
          </c:extLst>
        </c:ser>
        <c:dLbls>
          <c:dLblPos val="outEnd"/>
          <c:showLegendKey val="0"/>
          <c:showVal val="1"/>
          <c:showCatName val="0"/>
          <c:showSerName val="0"/>
          <c:showPercent val="0"/>
          <c:showBubbleSize val="0"/>
        </c:dLbls>
        <c:gapWidth val="100"/>
        <c:overlap val="-24"/>
        <c:axId val="197315328"/>
        <c:axId val="197315888"/>
      </c:barChart>
      <c:catAx>
        <c:axId val="197315328"/>
        <c:scaling>
          <c:orientation val="minMax"/>
        </c:scaling>
        <c:delete val="1"/>
        <c:axPos val="b"/>
        <c:numFmt formatCode="General" sourceLinked="1"/>
        <c:majorTickMark val="out"/>
        <c:minorTickMark val="none"/>
        <c:tickLblPos val="nextTo"/>
        <c:crossAx val="197315888"/>
        <c:crosses val="autoZero"/>
        <c:auto val="1"/>
        <c:lblAlgn val="ctr"/>
        <c:lblOffset val="100"/>
        <c:noMultiLvlLbl val="0"/>
      </c:catAx>
      <c:valAx>
        <c:axId val="19731588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crossAx val="197315328"/>
        <c:crosses val="autoZero"/>
        <c:crossBetween val="between"/>
      </c:valAx>
      <c:spPr>
        <a:noFill/>
        <a:ln>
          <a:noFill/>
        </a:ln>
        <a:effectLst/>
      </c:spPr>
    </c:plotArea>
    <c:plotVisOnly val="1"/>
    <c:dispBlanksAs val="gap"/>
    <c:showDLblsOverMax val="0"/>
  </c:chart>
  <c:spPr>
    <a:noFill/>
    <a:ln w="9525" cap="flat" cmpd="sng" algn="ctr">
      <a:solidFill>
        <a:schemeClr val="tx1">
          <a:lumMod val="50000"/>
          <a:lumOff val="50000"/>
        </a:schemeClr>
      </a:solidFill>
      <a:round/>
    </a:ln>
    <a:effectLst/>
  </c:spPr>
  <c:txPr>
    <a:bodyPr/>
    <a:lstStyle/>
    <a:p>
      <a:pPr>
        <a:defRPr/>
      </a:pPr>
      <a:endParaRPr lang="en-US"/>
    </a:p>
  </c:txPr>
  <c:externalData r:id="rId4">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1800" b="0" i="0" u="none" strike="noStrike" baseline="0">
                <a:solidFill>
                  <a:sysClr val="windowText" lastClr="000000"/>
                </a:solidFill>
                <a:effectLst/>
              </a:rPr>
              <a:t>Youth in Care: </a:t>
            </a:r>
            <a:r>
              <a:rPr lang="en-US" sz="1800" b="0">
                <a:solidFill>
                  <a:sysClr val="windowText" lastClr="000000"/>
                </a:solidFill>
              </a:rPr>
              <a:t>In the last year, about how many times did your attorney visit you?|n=637</a:t>
            </a:r>
          </a:p>
        </c:rich>
      </c:tx>
      <c:layout>
        <c:manualLayout>
          <c:xMode val="edge"/>
          <c:yMode val="edge"/>
          <c:x val="0.14453691179126191"/>
          <c:y val="4.5351473922902494E-2"/>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1647103718266287"/>
          <c:y val="0.20005248192912523"/>
          <c:w val="0.55323904503282828"/>
          <c:h val="0.73148148148148151"/>
        </c:manualLayout>
      </c:layout>
      <c:barChart>
        <c:barDir val="bar"/>
        <c:grouping val="clustered"/>
        <c:varyColors val="0"/>
        <c:ser>
          <c:idx val="0"/>
          <c:order val="0"/>
          <c:tx>
            <c:strRef>
              <c:f>'Main Tables'!$C$337</c:f>
              <c:strCache>
                <c:ptCount val="1"/>
                <c:pt idx="0">
                  <c:v>Frequency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 Tables'!$B$338:$B$344</c:f>
              <c:strCache>
                <c:ptCount val="7"/>
                <c:pt idx="0">
                  <c:v>My attorney has not visited with me in a year</c:v>
                </c:pt>
                <c:pt idx="1">
                  <c:v>1</c:v>
                </c:pt>
                <c:pt idx="2">
                  <c:v>2</c:v>
                </c:pt>
                <c:pt idx="3">
                  <c:v>I don't remember</c:v>
                </c:pt>
                <c:pt idx="4">
                  <c:v>More than 3 times</c:v>
                </c:pt>
                <c:pt idx="5">
                  <c:v>3</c:v>
                </c:pt>
                <c:pt idx="6">
                  <c:v>Prefer not to say</c:v>
                </c:pt>
              </c:strCache>
            </c:strRef>
          </c:cat>
          <c:val>
            <c:numRef>
              <c:f>'Main Tables'!$C$338:$C$344</c:f>
            </c:numRef>
          </c:val>
          <c:extLst>
            <c:ext xmlns:c16="http://schemas.microsoft.com/office/drawing/2014/chart" uri="{C3380CC4-5D6E-409C-BE32-E72D297353CC}">
              <c16:uniqueId val="{00000000-CFEF-4E59-8B31-EC887B0C1DAB}"/>
            </c:ext>
          </c:extLst>
        </c:ser>
        <c:ser>
          <c:idx val="1"/>
          <c:order val="1"/>
          <c:tx>
            <c:strRef>
              <c:f>'Main Tables'!$D$337</c:f>
              <c:strCache>
                <c:ptCount val="1"/>
                <c:pt idx="0">
                  <c:v>Percent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 Tables'!$B$338:$B$344</c:f>
              <c:strCache>
                <c:ptCount val="7"/>
                <c:pt idx="0">
                  <c:v>My attorney has not visited with me in a year</c:v>
                </c:pt>
                <c:pt idx="1">
                  <c:v>1</c:v>
                </c:pt>
                <c:pt idx="2">
                  <c:v>2</c:v>
                </c:pt>
                <c:pt idx="3">
                  <c:v>I don't remember</c:v>
                </c:pt>
                <c:pt idx="4">
                  <c:v>More than 3 times</c:v>
                </c:pt>
                <c:pt idx="5">
                  <c:v>3</c:v>
                </c:pt>
                <c:pt idx="6">
                  <c:v>Prefer not to say</c:v>
                </c:pt>
              </c:strCache>
            </c:strRef>
          </c:cat>
          <c:val>
            <c:numRef>
              <c:f>'Main Tables'!$D$338:$D$344</c:f>
            </c:numRef>
          </c:val>
          <c:extLst>
            <c:ext xmlns:c16="http://schemas.microsoft.com/office/drawing/2014/chart" uri="{C3380CC4-5D6E-409C-BE32-E72D297353CC}">
              <c16:uniqueId val="{00000001-CFEF-4E59-8B31-EC887B0C1DAB}"/>
            </c:ext>
          </c:extLst>
        </c:ser>
        <c:ser>
          <c:idx val="2"/>
          <c:order val="2"/>
          <c:tx>
            <c:strRef>
              <c:f>'Main Tables'!$E$337</c:f>
              <c:strCache>
                <c:ptCount val="1"/>
                <c:pt idx="0">
                  <c:v>In the last year, about how many times did your attorney visit you?</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chemeClr val="tx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CFEF-4E59-8B31-EC887B0C1DAB}"/>
              </c:ext>
            </c:extLst>
          </c:dPt>
          <c:dPt>
            <c:idx val="1"/>
            <c:invertIfNegative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CFEF-4E59-8B31-EC887B0C1DAB}"/>
              </c:ext>
            </c:extLst>
          </c:dPt>
          <c:dPt>
            <c:idx val="2"/>
            <c:invertIfNegative val="0"/>
            <c:bubble3D val="0"/>
            <c:spPr>
              <a:solidFill>
                <a:schemeClr val="accent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CFEF-4E59-8B31-EC887B0C1DAB}"/>
              </c:ext>
            </c:extLst>
          </c:dPt>
          <c:dPt>
            <c:idx val="4"/>
            <c:invertIfNegative val="0"/>
            <c:bubble3D val="0"/>
            <c:spPr>
              <a:solidFill>
                <a:schemeClr val="accent4"/>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CFEF-4E59-8B31-EC887B0C1DAB}"/>
              </c:ext>
            </c:extLst>
          </c:dPt>
          <c:dPt>
            <c:idx val="5"/>
            <c:invertIfNegative val="0"/>
            <c:bubble3D val="0"/>
            <c:spPr>
              <a:solidFill>
                <a:schemeClr val="accent5"/>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CFEF-4E59-8B31-EC887B0C1DAB}"/>
              </c:ext>
            </c:extLst>
          </c:dPt>
          <c:dPt>
            <c:idx val="6"/>
            <c:invertIfNegative val="0"/>
            <c:bubble3D val="0"/>
            <c:spPr>
              <a:solidFill>
                <a:schemeClr val="bg1">
                  <a:lumMod val="6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CFEF-4E59-8B31-EC887B0C1DAB}"/>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 Tables'!$B$338:$B$344</c:f>
              <c:strCache>
                <c:ptCount val="7"/>
                <c:pt idx="0">
                  <c:v>My attorney has not visited with me in a year</c:v>
                </c:pt>
                <c:pt idx="1">
                  <c:v>1</c:v>
                </c:pt>
                <c:pt idx="2">
                  <c:v>2</c:v>
                </c:pt>
                <c:pt idx="3">
                  <c:v>I don't remember</c:v>
                </c:pt>
                <c:pt idx="4">
                  <c:v>More than 3 times</c:v>
                </c:pt>
                <c:pt idx="5">
                  <c:v>3</c:v>
                </c:pt>
                <c:pt idx="6">
                  <c:v>Prefer not to say</c:v>
                </c:pt>
              </c:strCache>
            </c:strRef>
          </c:cat>
          <c:val>
            <c:numRef>
              <c:f>'Main Tables'!$E$338:$E$344</c:f>
              <c:numCache>
                <c:formatCode>0.0\%</c:formatCode>
                <c:ptCount val="7"/>
                <c:pt idx="0">
                  <c:v>29.04238618524333</c:v>
                </c:pt>
                <c:pt idx="1">
                  <c:v>15.855572998430143</c:v>
                </c:pt>
                <c:pt idx="2">
                  <c:v>15.070643642072213</c:v>
                </c:pt>
                <c:pt idx="3">
                  <c:v>15.070643642072213</c:v>
                </c:pt>
                <c:pt idx="4">
                  <c:v>14.756671899529042</c:v>
                </c:pt>
                <c:pt idx="5">
                  <c:v>7.5353218210361064</c:v>
                </c:pt>
                <c:pt idx="6">
                  <c:v>2.6687598116169546</c:v>
                </c:pt>
              </c:numCache>
            </c:numRef>
          </c:val>
          <c:extLst>
            <c:ext xmlns:c16="http://schemas.microsoft.com/office/drawing/2014/chart" uri="{C3380CC4-5D6E-409C-BE32-E72D297353CC}">
              <c16:uniqueId val="{0000000E-CFEF-4E59-8B31-EC887B0C1DAB}"/>
            </c:ext>
          </c:extLst>
        </c:ser>
        <c:dLbls>
          <c:showLegendKey val="0"/>
          <c:showVal val="1"/>
          <c:showCatName val="0"/>
          <c:showSerName val="0"/>
          <c:showPercent val="0"/>
          <c:showBubbleSize val="0"/>
        </c:dLbls>
        <c:gapWidth val="115"/>
        <c:overlap val="-20"/>
        <c:axId val="289179904"/>
        <c:axId val="289180464"/>
      </c:barChart>
      <c:catAx>
        <c:axId val="289179904"/>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89180464"/>
        <c:crosses val="autoZero"/>
        <c:auto val="1"/>
        <c:lblAlgn val="ctr"/>
        <c:lblOffset val="100"/>
        <c:noMultiLvlLbl val="0"/>
      </c:catAx>
      <c:valAx>
        <c:axId val="289180464"/>
        <c:scaling>
          <c:orientation val="minMax"/>
        </c:scaling>
        <c:delete val="1"/>
        <c:axPos val="t"/>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89179904"/>
        <c:crosses val="autoZero"/>
        <c:crossBetween val="between"/>
      </c:valAx>
      <c:spPr>
        <a:noFill/>
        <a:ln>
          <a:noFill/>
        </a:ln>
        <a:effectLst/>
      </c:spPr>
    </c:plotArea>
    <c:plotVisOnly val="1"/>
    <c:dispBlanksAs val="gap"/>
    <c:showDLblsOverMax val="0"/>
  </c:chart>
  <c:spPr>
    <a:noFill/>
    <a:ln w="9525" cap="flat" cmpd="sng" algn="ctr">
      <a:solidFill>
        <a:schemeClr val="tx1">
          <a:lumMod val="50000"/>
          <a:lumOff val="50000"/>
        </a:schemeClr>
      </a:solidFill>
      <a:round/>
    </a:ln>
    <a:effectLst/>
  </c:spPr>
  <c:txPr>
    <a:bodyPr/>
    <a:lstStyle/>
    <a:p>
      <a:pPr>
        <a:defRPr/>
      </a:pPr>
      <a:endParaRPr lang="en-US"/>
    </a:p>
  </c:txPr>
  <c:externalData r:id="rId4">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How often do children</a:t>
            </a:r>
            <a:r>
              <a:rPr lang="en-US" sz="2000" b="0" i="0" u="none" strike="noStrike" kern="1200" baseline="0">
                <a:solidFill>
                  <a:sysClr val="windowText" lastClr="000000"/>
                </a:solidFill>
                <a:latin typeface="+mn-lt"/>
                <a:ea typeface="+mn-ea"/>
                <a:cs typeface="+mn-cs"/>
              </a:rPr>
              <a:t>’</a:t>
            </a:r>
            <a:r>
              <a:rPr lang="en-US" sz="2000" b="0">
                <a:solidFill>
                  <a:sysClr val="windowText" lastClr="000000"/>
                </a:solidFill>
              </a:rPr>
              <a:t>s attorneys comply with their </a:t>
            </a:r>
            <a:br>
              <a:rPr lang="en-US" sz="2000" b="0">
                <a:solidFill>
                  <a:sysClr val="windowText" lastClr="000000"/>
                </a:solidFill>
              </a:rPr>
            </a:br>
            <a:r>
              <a:rPr lang="en-US" sz="2000" b="0">
                <a:solidFill>
                  <a:sysClr val="windowText" lastClr="000000"/>
                </a:solidFill>
              </a:rPr>
              <a:t>statutory duty of meeting with their clients prior to each hearing?</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2702676658171353"/>
          <c:y val="0.19632312461564969"/>
          <c:w val="0.74291418886648819"/>
          <c:h val="0.76842044806665666"/>
        </c:manualLayout>
      </c:layout>
      <c:barChart>
        <c:barDir val="bar"/>
        <c:grouping val="percentStacked"/>
        <c:varyColors val="0"/>
        <c:ser>
          <c:idx val="0"/>
          <c:order val="0"/>
          <c:tx>
            <c:strRef>
              <c:f>'F56-59'!$V$2</c:f>
              <c:strCache>
                <c:ptCount val="1"/>
                <c:pt idx="0">
                  <c:v>Always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4.2127435492364399E-3"/>
                  <c:y val="-1.1752000992018454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01-4016-ABD7-D1FD63E3445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'F56-59'!$W$1:$AA$1</c:f>
              <c:strCache>
                <c:ptCount val="5"/>
                <c:pt idx="0">
                  <c:v>CPS Caseworkers |n=881</c:v>
                </c:pt>
                <c:pt idx="1">
                  <c:v>CASAs |n=712</c:v>
                </c:pt>
                <c:pt idx="2">
                  <c:v>Foster parents |n=318</c:v>
                </c:pt>
                <c:pt idx="3">
                  <c:v>DFPS Attorneys |n=96</c:v>
                </c:pt>
                <c:pt idx="4">
                  <c:v>Judges |n=43</c:v>
                </c:pt>
              </c:strCache>
            </c:strRef>
          </c:cat>
          <c:val>
            <c:numRef>
              <c:f>'F56-59'!$W$2:$AA$2</c:f>
              <c:numCache>
                <c:formatCode>0.0\%;</c:formatCode>
                <c:ptCount val="5"/>
                <c:pt idx="0">
                  <c:v>3.7457434733257662</c:v>
                </c:pt>
                <c:pt idx="1">
                  <c:v>4.915730337078652</c:v>
                </c:pt>
                <c:pt idx="2">
                  <c:v>8.1</c:v>
                </c:pt>
                <c:pt idx="3">
                  <c:v>9.375</c:v>
                </c:pt>
                <c:pt idx="4">
                  <c:v>23.255813953488371</c:v>
                </c:pt>
              </c:numCache>
            </c:numRef>
          </c:val>
          <c:extLst>
            <c:ext xmlns:c16="http://schemas.microsoft.com/office/drawing/2014/chart" uri="{C3380CC4-5D6E-409C-BE32-E72D297353CC}">
              <c16:uniqueId val="{00000001-BF01-4016-ABD7-D1FD63E34459}"/>
            </c:ext>
          </c:extLst>
        </c:ser>
        <c:ser>
          <c:idx val="1"/>
          <c:order val="1"/>
          <c:tx>
            <c:strRef>
              <c:f>'F56-59'!$V$3</c:f>
              <c:strCache>
                <c:ptCount val="1"/>
                <c:pt idx="0">
                  <c:v>Often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'F56-59'!$W$1:$AA$1</c:f>
              <c:strCache>
                <c:ptCount val="5"/>
                <c:pt idx="0">
                  <c:v>CPS Caseworkers |n=881</c:v>
                </c:pt>
                <c:pt idx="1">
                  <c:v>CASAs |n=712</c:v>
                </c:pt>
                <c:pt idx="2">
                  <c:v>Foster parents |n=318</c:v>
                </c:pt>
                <c:pt idx="3">
                  <c:v>DFPS Attorneys |n=96</c:v>
                </c:pt>
                <c:pt idx="4">
                  <c:v>Judges |n=43</c:v>
                </c:pt>
              </c:strCache>
            </c:strRef>
          </c:cat>
          <c:val>
            <c:numRef>
              <c:f>'F56-59'!$W$3:$AA$3</c:f>
              <c:numCache>
                <c:formatCode>0.0\%;</c:formatCode>
                <c:ptCount val="5"/>
                <c:pt idx="0">
                  <c:v>11.804767309875142</c:v>
                </c:pt>
                <c:pt idx="1">
                  <c:v>14.466292134831459</c:v>
                </c:pt>
                <c:pt idx="2">
                  <c:v>8.1</c:v>
                </c:pt>
                <c:pt idx="3">
                  <c:v>41.666666666666671</c:v>
                </c:pt>
                <c:pt idx="4">
                  <c:v>62.790697674418603</c:v>
                </c:pt>
              </c:numCache>
            </c:numRef>
          </c:val>
          <c:extLst>
            <c:ext xmlns:c16="http://schemas.microsoft.com/office/drawing/2014/chart" uri="{C3380CC4-5D6E-409C-BE32-E72D297353CC}">
              <c16:uniqueId val="{00000002-BF01-4016-ABD7-D1FD63E34459}"/>
            </c:ext>
          </c:extLst>
        </c:ser>
        <c:ser>
          <c:idx val="2"/>
          <c:order val="2"/>
          <c:tx>
            <c:strRef>
              <c:f>'F56-59'!$V$4</c:f>
              <c:strCache>
                <c:ptCount val="1"/>
                <c:pt idx="0">
                  <c:v>Sometimes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'F56-59'!$W$1:$AA$1</c:f>
              <c:strCache>
                <c:ptCount val="5"/>
                <c:pt idx="0">
                  <c:v>CPS Caseworkers |n=881</c:v>
                </c:pt>
                <c:pt idx="1">
                  <c:v>CASAs |n=712</c:v>
                </c:pt>
                <c:pt idx="2">
                  <c:v>Foster parents |n=318</c:v>
                </c:pt>
                <c:pt idx="3">
                  <c:v>DFPS Attorneys |n=96</c:v>
                </c:pt>
                <c:pt idx="4">
                  <c:v>Judges |n=43</c:v>
                </c:pt>
              </c:strCache>
            </c:strRef>
          </c:cat>
          <c:val>
            <c:numRef>
              <c:f>'F56-59'!$W$4:$AA$4</c:f>
              <c:numCache>
                <c:formatCode>0.0\%;</c:formatCode>
                <c:ptCount val="5"/>
                <c:pt idx="0">
                  <c:v>22.92849035187287</c:v>
                </c:pt>
                <c:pt idx="1">
                  <c:v>24.016853932584269</c:v>
                </c:pt>
                <c:pt idx="2">
                  <c:v>11</c:v>
                </c:pt>
                <c:pt idx="3">
                  <c:v>30.208333333333332</c:v>
                </c:pt>
                <c:pt idx="4">
                  <c:v>9.3023255813953494</c:v>
                </c:pt>
              </c:numCache>
            </c:numRef>
          </c:val>
          <c:extLst>
            <c:ext xmlns:c16="http://schemas.microsoft.com/office/drawing/2014/chart" uri="{C3380CC4-5D6E-409C-BE32-E72D297353CC}">
              <c16:uniqueId val="{00000003-BF01-4016-ABD7-D1FD63E34459}"/>
            </c:ext>
          </c:extLst>
        </c:ser>
        <c:ser>
          <c:idx val="3"/>
          <c:order val="3"/>
          <c:tx>
            <c:strRef>
              <c:f>'F56-59'!$V$5</c:f>
              <c:strCache>
                <c:ptCount val="1"/>
                <c:pt idx="0">
                  <c:v>Rarely</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3"/>
              <c:layout>
                <c:manualLayout>
                  <c:x val="-1.0735373054213635E-2"/>
                  <c:y val="-6.5230818528905143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BF01-4016-ABD7-D1FD63E34459}"/>
                </c:ext>
              </c:extLst>
            </c:dLbl>
            <c:dLbl>
              <c:idx val="4"/>
              <c:layout>
                <c:manualLayout>
                  <c:x val="-4.2941492216856114E-3"/>
                  <c:y val="3.558085749866571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F01-4016-ABD7-D1FD63E3445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'F56-59'!$W$1:$AA$1</c:f>
              <c:strCache>
                <c:ptCount val="5"/>
                <c:pt idx="0">
                  <c:v>CPS Caseworkers |n=881</c:v>
                </c:pt>
                <c:pt idx="1">
                  <c:v>CASAs |n=712</c:v>
                </c:pt>
                <c:pt idx="2">
                  <c:v>Foster parents |n=318</c:v>
                </c:pt>
                <c:pt idx="3">
                  <c:v>DFPS Attorneys |n=96</c:v>
                </c:pt>
                <c:pt idx="4">
                  <c:v>Judges |n=43</c:v>
                </c:pt>
              </c:strCache>
            </c:strRef>
          </c:cat>
          <c:val>
            <c:numRef>
              <c:f>'F56-59'!$W$5:$AA$5</c:f>
              <c:numCache>
                <c:formatCode>0.0\%;</c:formatCode>
                <c:ptCount val="5"/>
                <c:pt idx="0">
                  <c:v>43.019296254256531</c:v>
                </c:pt>
                <c:pt idx="1">
                  <c:v>36.797752808988768</c:v>
                </c:pt>
                <c:pt idx="2">
                  <c:v>36.1</c:v>
                </c:pt>
                <c:pt idx="3">
                  <c:v>12.5</c:v>
                </c:pt>
                <c:pt idx="4">
                  <c:v>4.6511627906976747</c:v>
                </c:pt>
              </c:numCache>
            </c:numRef>
          </c:val>
          <c:extLst>
            <c:ext xmlns:c16="http://schemas.microsoft.com/office/drawing/2014/chart" uri="{C3380CC4-5D6E-409C-BE32-E72D297353CC}">
              <c16:uniqueId val="{00000006-BF01-4016-ABD7-D1FD63E34459}"/>
            </c:ext>
          </c:extLst>
        </c:ser>
        <c:ser>
          <c:idx val="4"/>
          <c:order val="4"/>
          <c:tx>
            <c:strRef>
              <c:f>'F56-59'!$V$6</c:f>
              <c:strCache>
                <c:ptCount val="1"/>
                <c:pt idx="0">
                  <c:v>Never</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3"/>
              <c:layout>
                <c:manualLayout>
                  <c:x val="-8.5882984433709071E-3"/>
                  <c:y val="1.0674257249599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F01-4016-ABD7-D1FD63E3445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'F56-59'!$W$1:$AA$1</c:f>
              <c:strCache>
                <c:ptCount val="5"/>
                <c:pt idx="0">
                  <c:v>CPS Caseworkers |n=881</c:v>
                </c:pt>
                <c:pt idx="1">
                  <c:v>CASAs |n=712</c:v>
                </c:pt>
                <c:pt idx="2">
                  <c:v>Foster parents |n=318</c:v>
                </c:pt>
                <c:pt idx="3">
                  <c:v>DFPS Attorneys |n=96</c:v>
                </c:pt>
                <c:pt idx="4">
                  <c:v>Judges |n=43</c:v>
                </c:pt>
              </c:strCache>
            </c:strRef>
          </c:cat>
          <c:val>
            <c:numRef>
              <c:f>'F56-59'!$W$6:$AA$6</c:f>
              <c:numCache>
                <c:formatCode>0.0\%;</c:formatCode>
                <c:ptCount val="5"/>
                <c:pt idx="0">
                  <c:v>9.1940976163450614</c:v>
                </c:pt>
                <c:pt idx="1">
                  <c:v>8.9887640449438209</c:v>
                </c:pt>
                <c:pt idx="2">
                  <c:v>28.9</c:v>
                </c:pt>
                <c:pt idx="3">
                  <c:v>3.125</c:v>
                </c:pt>
              </c:numCache>
            </c:numRef>
          </c:val>
          <c:extLst>
            <c:ext xmlns:c16="http://schemas.microsoft.com/office/drawing/2014/chart" uri="{C3380CC4-5D6E-409C-BE32-E72D297353CC}">
              <c16:uniqueId val="{00000008-BF01-4016-ABD7-D1FD63E34459}"/>
            </c:ext>
          </c:extLst>
        </c:ser>
        <c:ser>
          <c:idx val="5"/>
          <c:order val="5"/>
          <c:tx>
            <c:strRef>
              <c:f>'F56-59'!$V$7</c:f>
              <c:strCache>
                <c:ptCount val="1"/>
                <c:pt idx="0">
                  <c:v>Don't know/Unsure</c:v>
                </c:pt>
              </c:strCache>
            </c:strRef>
          </c:tx>
          <c:spPr>
            <a:solidFill>
              <a:schemeClr val="bg1">
                <a:lumMod val="65000"/>
              </a:schemeClr>
            </a:solidFill>
            <a:ln>
              <a:noFill/>
            </a:ln>
            <a:effectLst>
              <a:outerShdw blurRad="57150" dist="19050" dir="5400000" algn="ctr" rotWithShape="0">
                <a:srgbClr val="000000">
                  <a:alpha val="63000"/>
                </a:srgbClr>
              </a:outerShdw>
            </a:effectLst>
          </c:spPr>
          <c:invertIfNegative val="0"/>
          <c:dLbls>
            <c:dLbl>
              <c:idx val="3"/>
              <c:layout>
                <c:manualLayout>
                  <c:x val="6.4412238325280225E-3"/>
                  <c:y val="1.067425724959964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BF01-4016-ABD7-D1FD63E34459}"/>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'F56-59'!$W$1:$AA$1</c:f>
              <c:strCache>
                <c:ptCount val="5"/>
                <c:pt idx="0">
                  <c:v>CPS Caseworkers |n=881</c:v>
                </c:pt>
                <c:pt idx="1">
                  <c:v>CASAs |n=712</c:v>
                </c:pt>
                <c:pt idx="2">
                  <c:v>Foster parents |n=318</c:v>
                </c:pt>
                <c:pt idx="3">
                  <c:v>DFPS Attorneys |n=96</c:v>
                </c:pt>
                <c:pt idx="4">
                  <c:v>Judges |n=43</c:v>
                </c:pt>
              </c:strCache>
            </c:strRef>
          </c:cat>
          <c:val>
            <c:numRef>
              <c:f>'F56-59'!$W$7:$AA$7</c:f>
              <c:numCache>
                <c:formatCode>0.0\%;</c:formatCode>
                <c:ptCount val="5"/>
                <c:pt idx="0">
                  <c:v>9.3076049943246311</c:v>
                </c:pt>
                <c:pt idx="1">
                  <c:v>10.814606741573034</c:v>
                </c:pt>
                <c:pt idx="2">
                  <c:v>7.5</c:v>
                </c:pt>
                <c:pt idx="3">
                  <c:v>3.125</c:v>
                </c:pt>
              </c:numCache>
            </c:numRef>
          </c:val>
          <c:extLst>
            <c:ext xmlns:c16="http://schemas.microsoft.com/office/drawing/2014/chart" uri="{C3380CC4-5D6E-409C-BE32-E72D297353CC}">
              <c16:uniqueId val="{0000000A-BF01-4016-ABD7-D1FD63E34459}"/>
            </c:ext>
          </c:extLst>
        </c:ser>
        <c:dLbls>
          <c:showLegendKey val="0"/>
          <c:showVal val="1"/>
          <c:showCatName val="0"/>
          <c:showSerName val="0"/>
          <c:showPercent val="0"/>
          <c:showBubbleSize val="0"/>
        </c:dLbls>
        <c:gapWidth val="150"/>
        <c:overlap val="100"/>
        <c:axId val="289184944"/>
        <c:axId val="289185504"/>
      </c:barChart>
      <c:catAx>
        <c:axId val="28918494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89185504"/>
        <c:crosses val="autoZero"/>
        <c:auto val="1"/>
        <c:lblAlgn val="ctr"/>
        <c:lblOffset val="100"/>
        <c:noMultiLvlLbl val="0"/>
      </c:catAx>
      <c:valAx>
        <c:axId val="28918550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9184944"/>
        <c:crosses val="autoZero"/>
        <c:crossBetween val="between"/>
      </c:valAx>
      <c:spPr>
        <a:noFill/>
        <a:ln>
          <a:noFill/>
        </a:ln>
        <a:effectLst/>
      </c:spPr>
    </c:plotArea>
    <c:legend>
      <c:legendPos val="t"/>
      <c:layout>
        <c:manualLayout>
          <c:xMode val="edge"/>
          <c:yMode val="edge"/>
          <c:x val="0.21969408413320315"/>
          <c:y val="0.12535304195319297"/>
          <c:w val="0.74712177885976816"/>
          <c:h val="5.3051058530510585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solidFill>
        <a:schemeClr val="tx1">
          <a:lumMod val="50000"/>
          <a:lumOff val="50000"/>
        </a:schemeClr>
      </a:solidFill>
      <a:round/>
    </a:ln>
    <a:effectLst/>
  </c:spPr>
  <c:txPr>
    <a:bodyPr/>
    <a:lstStyle/>
    <a:p>
      <a:pPr>
        <a:defRPr/>
      </a:pPr>
      <a:endParaRPr lang="en-US"/>
    </a:p>
  </c:txPr>
  <c:externalData r:id="rId4">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Judges:</a:t>
            </a:r>
          </a:p>
        </c:rich>
      </c:tx>
      <c:layout>
        <c:manualLayout>
          <c:xMode val="edge"/>
          <c:yMode val="edge"/>
          <c:x val="0.45805993704163184"/>
          <c:y val="4.5514887161008911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3579849946409433E-2"/>
          <c:y val="0.35769757946923303"/>
          <c:w val="0.95284030010718113"/>
          <c:h val="0.50885090081755446"/>
        </c:manualLayout>
      </c:layout>
      <c:lineChart>
        <c:grouping val="standard"/>
        <c:varyColors val="0"/>
        <c:ser>
          <c:idx val="0"/>
          <c:order val="0"/>
          <c:tx>
            <c:strRef>
              <c:f>'F60 Good Cause'!$B$1</c:f>
              <c:strCache>
                <c:ptCount val="1"/>
              </c:strCache>
            </c:strRef>
          </c:tx>
          <c:spPr>
            <a:ln w="34925" cap="rnd">
              <a:solidFill>
                <a:schemeClr val="accent1"/>
              </a:solidFill>
              <a:round/>
            </a:ln>
            <a:effectLst>
              <a:outerShdw blurRad="57150" dist="19050" dir="5400000" algn="ctr" rotWithShape="0">
                <a:srgbClr val="000000">
                  <a:alpha val="63000"/>
                </a:srgbClr>
              </a:outerShdw>
            </a:effectLst>
          </c:spPr>
          <c:marker>
            <c:symbol val="circle"/>
            <c:size val="6"/>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w="9525">
                <a:solidFill>
                  <a:schemeClr val="accent1"/>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'F60 Good Cause'!$A$2:$A$7</c:f>
              <c:strCache>
                <c:ptCount val="5"/>
                <c:pt idx="0">
                  <c:v>Always</c:v>
                </c:pt>
                <c:pt idx="1">
                  <c:v>Usually</c:v>
                </c:pt>
                <c:pt idx="2">
                  <c:v>Sometimes</c:v>
                </c:pt>
                <c:pt idx="3">
                  <c:v>Rarely</c:v>
                </c:pt>
                <c:pt idx="4">
                  <c:v>Never</c:v>
                </c:pt>
              </c:strCache>
            </c:strRef>
          </c:cat>
          <c:val>
            <c:numRef>
              <c:f>'F60 Good Cause'!$B$2:$B$7</c:f>
            </c:numRef>
          </c:val>
          <c:smooth val="0"/>
          <c:extLst>
            <c:ext xmlns:c16="http://schemas.microsoft.com/office/drawing/2014/chart" uri="{C3380CC4-5D6E-409C-BE32-E72D297353CC}">
              <c16:uniqueId val="{00000000-ECFC-4B27-82A7-4E71C3E2285E}"/>
            </c:ext>
          </c:extLst>
        </c:ser>
        <c:ser>
          <c:idx val="1"/>
          <c:order val="1"/>
          <c:tx>
            <c:strRef>
              <c:f>'F60 Good Cause'!$C$1</c:f>
              <c:strCache>
                <c:ptCount val="1"/>
              </c:strCache>
            </c:strRef>
          </c:tx>
          <c:spPr>
            <a:ln w="34925" cap="rnd">
              <a:solidFill>
                <a:schemeClr val="accent2"/>
              </a:solidFill>
              <a:round/>
            </a:ln>
            <a:effectLst>
              <a:outerShdw blurRad="57150" dist="19050" dir="5400000" algn="ctr" rotWithShape="0">
                <a:srgbClr val="000000">
                  <a:alpha val="63000"/>
                </a:srgbClr>
              </a:outerShdw>
            </a:effectLst>
          </c:spPr>
          <c:marker>
            <c:symbol val="circle"/>
            <c:size val="6"/>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w="9525">
                <a:solidFill>
                  <a:schemeClr val="accent2"/>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'F60 Good Cause'!$A$2:$A$7</c:f>
              <c:strCache>
                <c:ptCount val="5"/>
                <c:pt idx="0">
                  <c:v>Always</c:v>
                </c:pt>
                <c:pt idx="1">
                  <c:v>Usually</c:v>
                </c:pt>
                <c:pt idx="2">
                  <c:v>Sometimes</c:v>
                </c:pt>
                <c:pt idx="3">
                  <c:v>Rarely</c:v>
                </c:pt>
                <c:pt idx="4">
                  <c:v>Never</c:v>
                </c:pt>
              </c:strCache>
            </c:strRef>
          </c:cat>
          <c:val>
            <c:numRef>
              <c:f>'F60 Good Cause'!$C$2:$C$7</c:f>
            </c:numRef>
          </c:val>
          <c:smooth val="0"/>
          <c:extLst>
            <c:ext xmlns:c16="http://schemas.microsoft.com/office/drawing/2014/chart" uri="{C3380CC4-5D6E-409C-BE32-E72D297353CC}">
              <c16:uniqueId val="{00000001-ECFC-4B27-82A7-4E71C3E2285E}"/>
            </c:ext>
          </c:extLst>
        </c:ser>
        <c:ser>
          <c:idx val="2"/>
          <c:order val="2"/>
          <c:tx>
            <c:strRef>
              <c:f>'F60 Good Cause'!$D$1</c:f>
              <c:strCache>
                <c:ptCount val="1"/>
                <c:pt idx="0">
                  <c:v>How often do court-appointed attorneys for children request a "good cause" exception for not meeting with their clients in person prior to the hearing? |n=49</c:v>
                </c:pt>
              </c:strCache>
            </c:strRef>
          </c:tx>
          <c:spPr>
            <a:ln w="76200" cap="rnd">
              <a:solidFill>
                <a:schemeClr val="accent3"/>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'F60 Good Cause'!$A$2:$A$7</c:f>
              <c:strCache>
                <c:ptCount val="5"/>
                <c:pt idx="0">
                  <c:v>Always</c:v>
                </c:pt>
                <c:pt idx="1">
                  <c:v>Usually</c:v>
                </c:pt>
                <c:pt idx="2">
                  <c:v>Sometimes</c:v>
                </c:pt>
                <c:pt idx="3">
                  <c:v>Rarely</c:v>
                </c:pt>
                <c:pt idx="4">
                  <c:v>Never</c:v>
                </c:pt>
              </c:strCache>
            </c:strRef>
          </c:cat>
          <c:val>
            <c:numRef>
              <c:f>'F60 Good Cause'!$D$2:$D$7</c:f>
              <c:numCache>
                <c:formatCode>0\%;</c:formatCode>
                <c:ptCount val="5"/>
                <c:pt idx="0">
                  <c:v>2</c:v>
                </c:pt>
                <c:pt idx="1">
                  <c:v>8.1999999999999993</c:v>
                </c:pt>
                <c:pt idx="2">
                  <c:v>32.700000000000003</c:v>
                </c:pt>
                <c:pt idx="3">
                  <c:v>42.9</c:v>
                </c:pt>
                <c:pt idx="4">
                  <c:v>14.3</c:v>
                </c:pt>
              </c:numCache>
            </c:numRef>
          </c:val>
          <c:smooth val="0"/>
          <c:extLst>
            <c:ext xmlns:c16="http://schemas.microsoft.com/office/drawing/2014/chart" uri="{C3380CC4-5D6E-409C-BE32-E72D297353CC}">
              <c16:uniqueId val="{00000002-ECFC-4B27-82A7-4E71C3E2285E}"/>
            </c:ext>
          </c:extLst>
        </c:ser>
        <c:ser>
          <c:idx val="3"/>
          <c:order val="3"/>
          <c:tx>
            <c:strRef>
              <c:f>'F60 Good Cause'!$E$1</c:f>
              <c:strCache>
                <c:ptCount val="1"/>
              </c:strCache>
            </c:strRef>
          </c:tx>
          <c:spPr>
            <a:ln w="34925" cap="rnd">
              <a:solidFill>
                <a:schemeClr val="accent4"/>
              </a:solidFill>
              <a:round/>
            </a:ln>
            <a:effectLst>
              <a:outerShdw blurRad="57150" dist="19050" dir="5400000" algn="ctr" rotWithShape="0">
                <a:srgbClr val="000000">
                  <a:alpha val="63000"/>
                </a:srgbClr>
              </a:outerShdw>
            </a:effectLst>
          </c:spPr>
          <c:marker>
            <c:symbol val="circle"/>
            <c:size val="6"/>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a:solidFill>
                  <a:schemeClr val="accent4"/>
                </a:solidFill>
                <a:round/>
              </a:ln>
              <a:effectLst>
                <a:outerShdw blurRad="57150" dist="19050" dir="5400000" algn="ctr" rotWithShape="0">
                  <a:srgbClr val="000000">
                    <a:alpha val="63000"/>
                  </a:srgbClr>
                </a:outerShdw>
              </a:effectLst>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'F60 Good Cause'!$A$2:$A$7</c:f>
              <c:strCache>
                <c:ptCount val="5"/>
                <c:pt idx="0">
                  <c:v>Always</c:v>
                </c:pt>
                <c:pt idx="1">
                  <c:v>Usually</c:v>
                </c:pt>
                <c:pt idx="2">
                  <c:v>Sometimes</c:v>
                </c:pt>
                <c:pt idx="3">
                  <c:v>Rarely</c:v>
                </c:pt>
                <c:pt idx="4">
                  <c:v>Never</c:v>
                </c:pt>
              </c:strCache>
            </c:strRef>
          </c:cat>
          <c:val>
            <c:numRef>
              <c:f>'F60 Good Cause'!$E$2:$E$7</c:f>
            </c:numRef>
          </c:val>
          <c:smooth val="0"/>
          <c:extLst>
            <c:ext xmlns:c16="http://schemas.microsoft.com/office/drawing/2014/chart" uri="{C3380CC4-5D6E-409C-BE32-E72D297353CC}">
              <c16:uniqueId val="{00000003-ECFC-4B27-82A7-4E71C3E2285E}"/>
            </c:ext>
          </c:extLst>
        </c:ser>
        <c:ser>
          <c:idx val="4"/>
          <c:order val="4"/>
          <c:tx>
            <c:strRef>
              <c:f>'F60 Good Cause'!$F$1</c:f>
              <c:strCache>
                <c:ptCount val="1"/>
                <c:pt idx="0">
                  <c:v> If a "good cause" request is made, how often is it granted? |n=45</c:v>
                </c:pt>
              </c:strCache>
            </c:strRef>
          </c:tx>
          <c:spPr>
            <a:ln w="76200" cap="rnd">
              <a:solidFill>
                <a:schemeClr val="accent5"/>
              </a:solidFill>
              <a:round/>
            </a:ln>
            <a:effectLst>
              <a:outerShdw blurRad="57150" dist="19050" dir="5400000" algn="ctr" rotWithShape="0">
                <a:srgbClr val="000000">
                  <a:alpha val="63000"/>
                </a:srgbClr>
              </a:outerShdw>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'F60 Good Cause'!$A$2:$A$7</c:f>
              <c:strCache>
                <c:ptCount val="5"/>
                <c:pt idx="0">
                  <c:v>Always</c:v>
                </c:pt>
                <c:pt idx="1">
                  <c:v>Usually</c:v>
                </c:pt>
                <c:pt idx="2">
                  <c:v>Sometimes</c:v>
                </c:pt>
                <c:pt idx="3">
                  <c:v>Rarely</c:v>
                </c:pt>
                <c:pt idx="4">
                  <c:v>Never</c:v>
                </c:pt>
              </c:strCache>
            </c:strRef>
          </c:cat>
          <c:val>
            <c:numRef>
              <c:f>'F60 Good Cause'!$F$2:$F$7</c:f>
              <c:numCache>
                <c:formatCode>0\%;</c:formatCode>
                <c:ptCount val="5"/>
                <c:pt idx="0">
                  <c:v>11.1</c:v>
                </c:pt>
                <c:pt idx="1">
                  <c:v>55.6</c:v>
                </c:pt>
                <c:pt idx="2">
                  <c:v>20</c:v>
                </c:pt>
                <c:pt idx="3">
                  <c:v>11.1</c:v>
                </c:pt>
                <c:pt idx="4">
                  <c:v>2.2000000000000002</c:v>
                </c:pt>
              </c:numCache>
            </c:numRef>
          </c:val>
          <c:smooth val="0"/>
          <c:extLst>
            <c:ext xmlns:c16="http://schemas.microsoft.com/office/drawing/2014/chart" uri="{C3380CC4-5D6E-409C-BE32-E72D297353CC}">
              <c16:uniqueId val="{00000004-ECFC-4B27-82A7-4E71C3E2285E}"/>
            </c:ext>
          </c:extLst>
        </c:ser>
        <c:dLbls>
          <c:dLblPos val="t"/>
          <c:showLegendKey val="0"/>
          <c:showVal val="1"/>
          <c:showCatName val="0"/>
          <c:showSerName val="0"/>
          <c:showPercent val="0"/>
          <c:showBubbleSize val="0"/>
        </c:dLbls>
        <c:smooth val="0"/>
        <c:axId val="289189984"/>
        <c:axId val="289190544"/>
      </c:lineChart>
      <c:catAx>
        <c:axId val="289189984"/>
        <c:scaling>
          <c:orientation val="minMax"/>
        </c:scaling>
        <c:delete val="0"/>
        <c:axPos val="b"/>
        <c:numFmt formatCode="General" sourceLinked="1"/>
        <c:majorTickMark val="out"/>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89190544"/>
        <c:crosses val="autoZero"/>
        <c:auto val="1"/>
        <c:lblAlgn val="ctr"/>
        <c:lblOffset val="100"/>
        <c:noMultiLvlLbl val="0"/>
      </c:catAx>
      <c:valAx>
        <c:axId val="28919054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89189984"/>
        <c:crosses val="autoZero"/>
        <c:crossBetween val="between"/>
      </c:valAx>
      <c:spPr>
        <a:noFill/>
        <a:ln>
          <a:noFill/>
        </a:ln>
        <a:effectLst/>
      </c:spPr>
    </c:plotArea>
    <c:legend>
      <c:legendPos val="t"/>
      <c:layout>
        <c:manualLayout>
          <c:xMode val="edge"/>
          <c:yMode val="edge"/>
          <c:x val="4.4007561755745161E-2"/>
          <c:y val="0.14583333333333334"/>
          <c:w val="0.93556472643491906"/>
          <c:h val="0.18782917760279966"/>
        </c:manualLayout>
      </c:layout>
      <c:overlay val="0"/>
      <c:spPr>
        <a:noFill/>
        <a:ln>
          <a:noFill/>
        </a:ln>
        <a:effectLst/>
      </c:spPr>
      <c:txPr>
        <a:bodyPr rot="0" spcFirstLastPara="1" vertOverflow="ellipsis" vert="horz" wrap="square" anchor="ctr" anchorCtr="1"/>
        <a:lstStyle/>
        <a:p>
          <a:pPr>
            <a:spcAft>
              <a:spcPts val="600"/>
            </a:spcAft>
            <a:defRPr sz="20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solidFill>
        <a:schemeClr val="tx1">
          <a:lumMod val="50000"/>
          <a:lumOff val="50000"/>
        </a:schemeClr>
      </a:solidFill>
      <a:round/>
    </a:ln>
    <a:effectLst/>
  </c:spPr>
  <c:txPr>
    <a:bodyPr/>
    <a:lstStyle/>
    <a:p>
      <a:pPr>
        <a:defRPr/>
      </a:pPr>
      <a:endParaRPr lang="en-US"/>
    </a:p>
  </c:txPr>
  <c:externalData r:id="rId4">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800" b="0" i="0" u="none" strike="noStrike" kern="1200" baseline="0">
                <a:solidFill>
                  <a:schemeClr val="tx1">
                    <a:lumMod val="65000"/>
                    <a:lumOff val="35000"/>
                  </a:schemeClr>
                </a:solidFill>
                <a:latin typeface="+mn-lt"/>
                <a:ea typeface="+mn-ea"/>
                <a:cs typeface="+mn-cs"/>
              </a:defRPr>
            </a:pPr>
            <a:r>
              <a:rPr lang="en-US" sz="1800" b="0" i="0" u="none" strike="noStrike" baseline="0">
                <a:solidFill>
                  <a:sysClr val="windowText" lastClr="000000"/>
                </a:solidFill>
                <a:effectLst/>
              </a:rPr>
              <a:t>Foster Parents: When attorneys do meet with their client before the </a:t>
            </a:r>
            <a:br>
              <a:rPr lang="en-US" sz="1800" b="0" i="0" u="none" strike="noStrike" baseline="0">
                <a:solidFill>
                  <a:sysClr val="windowText" lastClr="000000"/>
                </a:solidFill>
                <a:effectLst/>
              </a:rPr>
            </a:br>
            <a:r>
              <a:rPr lang="en-US" sz="1800" b="0" i="0" u="none" strike="noStrike" baseline="0">
                <a:solidFill>
                  <a:sysClr val="windowText" lastClr="000000"/>
                </a:solidFill>
                <a:effectLst/>
              </a:rPr>
              <a:t>hearing, is the meeting sufficiently in advance of the hearing to allow </a:t>
            </a:r>
            <a:br>
              <a:rPr lang="en-US" sz="1800" b="0" i="0" u="none" strike="noStrike" baseline="0">
                <a:solidFill>
                  <a:sysClr val="windowText" lastClr="000000"/>
                </a:solidFill>
                <a:effectLst/>
              </a:rPr>
            </a:br>
            <a:r>
              <a:rPr lang="en-US" sz="1800" b="0" i="0" u="none" strike="noStrike" baseline="0">
                <a:solidFill>
                  <a:sysClr val="windowText" lastClr="000000"/>
                </a:solidFill>
                <a:effectLst/>
              </a:rPr>
              <a:t>the attorney to prepare in accordance with the child</a:t>
            </a:r>
            <a:r>
              <a:rPr lang="en-US" sz="1800" b="0" i="0" u="none" strike="noStrike" kern="1200" baseline="0">
                <a:solidFill>
                  <a:sysClr val="windowText" lastClr="000000"/>
                </a:solidFill>
                <a:effectLst/>
                <a:latin typeface="+mn-lt"/>
                <a:ea typeface="+mn-ea"/>
                <a:cs typeface="+mn-cs"/>
              </a:rPr>
              <a:t>’</a:t>
            </a:r>
            <a:r>
              <a:rPr lang="en-US" sz="1800" b="0" i="0" u="none" strike="noStrike" baseline="0">
                <a:solidFill>
                  <a:sysClr val="windowText" lastClr="000000"/>
                </a:solidFill>
                <a:effectLst/>
              </a:rPr>
              <a:t>s objectives?</a:t>
            </a:r>
            <a:r>
              <a:rPr lang="en-US" sz="1800" b="0">
                <a:solidFill>
                  <a:sysClr val="windowText" lastClr="000000"/>
                </a:solidFill>
              </a:rPr>
              <a:t>|n=381</a:t>
            </a:r>
          </a:p>
        </c:rich>
      </c:tx>
      <c:overlay val="0"/>
      <c:spPr>
        <a:noFill/>
        <a:ln>
          <a:noFill/>
        </a:ln>
        <a:effectLst/>
      </c:spPr>
      <c:txPr>
        <a:bodyPr rot="0" spcFirstLastPara="1" vertOverflow="ellipsis" vert="horz" wrap="square" anchor="ctr" anchorCtr="1"/>
        <a:lstStyle/>
        <a:p>
          <a:pPr algn="ctr">
            <a:defRPr sz="18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5277777777777777E-2"/>
          <c:y val="0.18842592592592591"/>
          <c:w val="0.96944444444444444"/>
          <c:h val="0.79120370370370374"/>
        </c:manualLayout>
      </c:layout>
      <c:barChart>
        <c:barDir val="col"/>
        <c:grouping val="clustered"/>
        <c:varyColors val="0"/>
        <c:ser>
          <c:idx val="0"/>
          <c:order val="0"/>
          <c:tx>
            <c:strRef>
              <c:f>'f61'!$B$1:$B$2</c:f>
              <c:strCache>
                <c:ptCount val="2"/>
                <c:pt idx="0">
                  <c:v>When attorneys do meet with their client before the hearing, is the meeting sufficiently in advance of the hearing to allow the attorney to prepare in accordance with the child's objectives (i.e. not simply meeting with the child at the courthouse a few m</c:v>
                </c:pt>
                <c:pt idx="1">
                  <c:v>Frequency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'f61'!$A$3:$A$7</c:f>
              <c:strCache>
                <c:ptCount val="5"/>
                <c:pt idx="0">
                  <c:v>Always</c:v>
                </c:pt>
                <c:pt idx="1">
                  <c:v>Usually</c:v>
                </c:pt>
                <c:pt idx="2">
                  <c:v>Sometimes</c:v>
                </c:pt>
                <c:pt idx="3">
                  <c:v>Rarely</c:v>
                </c:pt>
                <c:pt idx="4">
                  <c:v>Never</c:v>
                </c:pt>
              </c:strCache>
            </c:strRef>
          </c:cat>
          <c:val>
            <c:numRef>
              <c:f>'f61'!$B$3:$B$7</c:f>
            </c:numRef>
          </c:val>
          <c:extLst>
            <c:ext xmlns:c16="http://schemas.microsoft.com/office/drawing/2014/chart" uri="{C3380CC4-5D6E-409C-BE32-E72D297353CC}">
              <c16:uniqueId val="{00000000-DEAA-4EB0-9669-8EEAB345BAA4}"/>
            </c:ext>
          </c:extLst>
        </c:ser>
        <c:ser>
          <c:idx val="1"/>
          <c:order val="1"/>
          <c:tx>
            <c:strRef>
              <c:f>'f61'!$C$1:$C$2</c:f>
              <c:strCache>
                <c:ptCount val="2"/>
                <c:pt idx="0">
                  <c:v>When attorneys do meet with their client before the hearing, is the meeting sufficiently in advance of the hearing to allow the attorney to prepare in accordance with the child's objectives (i.e. not simply meeting with the child at the courthouse a few m</c:v>
                </c:pt>
                <c:pt idx="1">
                  <c:v>Percent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'f61'!$A$3:$A$7</c:f>
              <c:strCache>
                <c:ptCount val="5"/>
                <c:pt idx="0">
                  <c:v>Always</c:v>
                </c:pt>
                <c:pt idx="1">
                  <c:v>Usually</c:v>
                </c:pt>
                <c:pt idx="2">
                  <c:v>Sometimes</c:v>
                </c:pt>
                <c:pt idx="3">
                  <c:v>Rarely</c:v>
                </c:pt>
                <c:pt idx="4">
                  <c:v>Never</c:v>
                </c:pt>
              </c:strCache>
            </c:strRef>
          </c:cat>
          <c:val>
            <c:numRef>
              <c:f>'f61'!$C$3:$C$7</c:f>
            </c:numRef>
          </c:val>
          <c:extLst>
            <c:ext xmlns:c16="http://schemas.microsoft.com/office/drawing/2014/chart" uri="{C3380CC4-5D6E-409C-BE32-E72D297353CC}">
              <c16:uniqueId val="{00000001-DEAA-4EB0-9669-8EEAB345BAA4}"/>
            </c:ext>
          </c:extLst>
        </c:ser>
        <c:ser>
          <c:idx val="2"/>
          <c:order val="2"/>
          <c:tx>
            <c:strRef>
              <c:f>'f61'!$D$1:$D$2</c:f>
              <c:strCache>
                <c:ptCount val="2"/>
                <c:pt idx="0">
                  <c:v>When attorneys do meet with their client before the hearing, is the meeting sufficiently in advance of the hearing to allow the attorney to prepare in accordance with the child's objectives (i.e. not simply meeting with the child at the courthouse a few m</c:v>
                </c:pt>
                <c:pt idx="1">
                  <c:v>Valid %</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DEAA-4EB0-9669-8EEAB345BAA4}"/>
              </c:ext>
            </c:extLst>
          </c:dPt>
          <c:dPt>
            <c:idx val="1"/>
            <c:invertIfNegative val="0"/>
            <c:bubble3D val="0"/>
            <c:spPr>
              <a:solidFill>
                <a:schemeClr val="accent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DEAA-4EB0-9669-8EEAB345BAA4}"/>
              </c:ext>
            </c:extLst>
          </c:dPt>
          <c:dPt>
            <c:idx val="2"/>
            <c:invertIfNegative val="0"/>
            <c:bubble3D val="0"/>
            <c:spPr>
              <a:solidFill>
                <a:schemeClr val="accent3"/>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DEAA-4EB0-9669-8EEAB345BAA4}"/>
              </c:ext>
            </c:extLst>
          </c:dPt>
          <c:dPt>
            <c:idx val="3"/>
            <c:invertIfNegative val="0"/>
            <c:bubble3D val="0"/>
            <c:spPr>
              <a:solidFill>
                <a:schemeClr val="accent4"/>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DEAA-4EB0-9669-8EEAB345BAA4}"/>
              </c:ext>
            </c:extLst>
          </c:dPt>
          <c:dPt>
            <c:idx val="4"/>
            <c:invertIfNegative val="0"/>
            <c:bubble3D val="0"/>
            <c:spPr>
              <a:solidFill>
                <a:schemeClr val="accent5"/>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DEAA-4EB0-9669-8EEAB345BAA4}"/>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'f61'!$A$3:$A$7</c:f>
              <c:strCache>
                <c:ptCount val="5"/>
                <c:pt idx="0">
                  <c:v>Always</c:v>
                </c:pt>
                <c:pt idx="1">
                  <c:v>Usually</c:v>
                </c:pt>
                <c:pt idx="2">
                  <c:v>Sometimes</c:v>
                </c:pt>
                <c:pt idx="3">
                  <c:v>Rarely</c:v>
                </c:pt>
                <c:pt idx="4">
                  <c:v>Never</c:v>
                </c:pt>
              </c:strCache>
            </c:strRef>
          </c:cat>
          <c:val>
            <c:numRef>
              <c:f>'f61'!$D$3:$D$7</c:f>
              <c:numCache>
                <c:formatCode>0\%;</c:formatCode>
                <c:ptCount val="5"/>
                <c:pt idx="0">
                  <c:v>8.9</c:v>
                </c:pt>
                <c:pt idx="1">
                  <c:v>13.1</c:v>
                </c:pt>
                <c:pt idx="2">
                  <c:v>16</c:v>
                </c:pt>
                <c:pt idx="3">
                  <c:v>25.2</c:v>
                </c:pt>
                <c:pt idx="4">
                  <c:v>28.3</c:v>
                </c:pt>
              </c:numCache>
            </c:numRef>
          </c:val>
          <c:extLst>
            <c:ext xmlns:c16="http://schemas.microsoft.com/office/drawing/2014/chart" uri="{C3380CC4-5D6E-409C-BE32-E72D297353CC}">
              <c16:uniqueId val="{0000000C-DEAA-4EB0-9669-8EEAB345BAA4}"/>
            </c:ext>
          </c:extLst>
        </c:ser>
        <c:dLbls>
          <c:showLegendKey val="0"/>
          <c:showVal val="1"/>
          <c:showCatName val="0"/>
          <c:showSerName val="0"/>
          <c:showPercent val="0"/>
          <c:showBubbleSize val="0"/>
        </c:dLbls>
        <c:gapWidth val="100"/>
        <c:overlap val="-24"/>
        <c:axId val="289193904"/>
        <c:axId val="289961680"/>
      </c:barChart>
      <c:catAx>
        <c:axId val="289193904"/>
        <c:scaling>
          <c:orientation val="minMax"/>
        </c:scaling>
        <c:delete val="1"/>
        <c:axPos val="b"/>
        <c:numFmt formatCode="General" sourceLinked="1"/>
        <c:majorTickMark val="none"/>
        <c:minorTickMark val="none"/>
        <c:tickLblPos val="nextTo"/>
        <c:crossAx val="289961680"/>
        <c:crosses val="autoZero"/>
        <c:auto val="1"/>
        <c:lblAlgn val="ctr"/>
        <c:lblOffset val="100"/>
        <c:noMultiLvlLbl val="0"/>
      </c:catAx>
      <c:valAx>
        <c:axId val="28996168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9193904"/>
        <c:crosses val="autoZero"/>
        <c:crossBetween val="between"/>
      </c:valAx>
      <c:spPr>
        <a:noFill/>
        <a:ln>
          <a:noFill/>
        </a:ln>
        <a:effectLst/>
      </c:spPr>
    </c:plotArea>
    <c:plotVisOnly val="1"/>
    <c:dispBlanksAs val="gap"/>
    <c:showDLblsOverMax val="0"/>
  </c:chart>
  <c:spPr>
    <a:noFill/>
    <a:ln w="9525" cap="flat" cmpd="sng" algn="ctr">
      <a:solidFill>
        <a:schemeClr val="tx1">
          <a:lumMod val="50000"/>
          <a:lumOff val="50000"/>
        </a:schemeClr>
      </a:solid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What effect would mandatory appointment of parents attorneys prior to Adversary Hearing have on the quality of representation in your jurisdiction?</a:t>
            </a:r>
          </a:p>
        </c:rich>
      </c:tx>
      <c:layout>
        <c:manualLayout>
          <c:xMode val="edge"/>
          <c:yMode val="edge"/>
          <c:x val="0.11628937007874016"/>
          <c:y val="2.2607028288130649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517342707006473"/>
          <c:y val="0.22828029618844525"/>
          <c:w val="0.72964760766095793"/>
          <c:h val="0.72723947012074852"/>
        </c:manualLayout>
      </c:layout>
      <c:barChart>
        <c:barDir val="bar"/>
        <c:grouping val="percentStacked"/>
        <c:varyColors val="0"/>
        <c:ser>
          <c:idx val="0"/>
          <c:order val="0"/>
          <c:tx>
            <c:strRef>
              <c:f>Reforms!$C$34</c:f>
              <c:strCache>
                <c:ptCount val="1"/>
                <c:pt idx="0">
                  <c:v>Strong positive effect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Reforms!$A$59:$A$64</c:f>
              <c:strCache>
                <c:ptCount val="6"/>
                <c:pt idx="0">
                  <c:v>DFPS Attorneys | n=91</c:v>
                </c:pt>
                <c:pt idx="1">
                  <c:v>CASAs | n=650</c:v>
                </c:pt>
                <c:pt idx="2">
                  <c:v>Judges | n=46</c:v>
                </c:pt>
                <c:pt idx="3">
                  <c:v>CPS Caseworkers | n=844</c:v>
                </c:pt>
                <c:pt idx="4">
                  <c:v>Court-Appointed Attorneys | n=197</c:v>
                </c:pt>
                <c:pt idx="5">
                  <c:v>Mediators | n=35</c:v>
                </c:pt>
              </c:strCache>
            </c:strRef>
          </c:cat>
          <c:val>
            <c:numRef>
              <c:f>Reforms!$C$59:$C$64</c:f>
              <c:numCache>
                <c:formatCode>0\%;</c:formatCode>
                <c:ptCount val="6"/>
                <c:pt idx="0">
                  <c:v>21.978021978021978</c:v>
                </c:pt>
                <c:pt idx="1">
                  <c:v>32.92307692307692</c:v>
                </c:pt>
                <c:pt idx="2">
                  <c:v>34.782608695652172</c:v>
                </c:pt>
                <c:pt idx="3">
                  <c:v>39.691943127962084</c:v>
                </c:pt>
                <c:pt idx="4">
                  <c:v>50.253807106598977</c:v>
                </c:pt>
                <c:pt idx="5">
                  <c:v>57.142857142857139</c:v>
                </c:pt>
              </c:numCache>
            </c:numRef>
          </c:val>
          <c:extLst>
            <c:ext xmlns:c16="http://schemas.microsoft.com/office/drawing/2014/chart" uri="{C3380CC4-5D6E-409C-BE32-E72D297353CC}">
              <c16:uniqueId val="{00000000-1AA3-459D-A8A8-E0D42DA3E6CB}"/>
            </c:ext>
          </c:extLst>
        </c:ser>
        <c:ser>
          <c:idx val="1"/>
          <c:order val="1"/>
          <c:tx>
            <c:strRef>
              <c:f>Reforms!$D$34</c:f>
              <c:strCache>
                <c:ptCount val="1"/>
                <c:pt idx="0">
                  <c:v>Somewhat positive effect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Reforms!$A$59:$A$64</c:f>
              <c:strCache>
                <c:ptCount val="6"/>
                <c:pt idx="0">
                  <c:v>DFPS Attorneys | n=91</c:v>
                </c:pt>
                <c:pt idx="1">
                  <c:v>CASAs | n=650</c:v>
                </c:pt>
                <c:pt idx="2">
                  <c:v>Judges | n=46</c:v>
                </c:pt>
                <c:pt idx="3">
                  <c:v>CPS Caseworkers | n=844</c:v>
                </c:pt>
                <c:pt idx="4">
                  <c:v>Court-Appointed Attorneys | n=197</c:v>
                </c:pt>
                <c:pt idx="5">
                  <c:v>Mediators | n=35</c:v>
                </c:pt>
              </c:strCache>
            </c:strRef>
          </c:cat>
          <c:val>
            <c:numRef>
              <c:f>Reforms!$D$59:$D$64</c:f>
              <c:numCache>
                <c:formatCode>0\%;</c:formatCode>
                <c:ptCount val="6"/>
                <c:pt idx="0">
                  <c:v>28.571428571428569</c:v>
                </c:pt>
                <c:pt idx="1">
                  <c:v>30.307692307692307</c:v>
                </c:pt>
                <c:pt idx="2">
                  <c:v>26.086956521739129</c:v>
                </c:pt>
                <c:pt idx="3">
                  <c:v>29.620853080568722</c:v>
                </c:pt>
                <c:pt idx="4">
                  <c:v>24.36548223350254</c:v>
                </c:pt>
                <c:pt idx="5">
                  <c:v>22.857142857142858</c:v>
                </c:pt>
              </c:numCache>
            </c:numRef>
          </c:val>
          <c:extLst>
            <c:ext xmlns:c16="http://schemas.microsoft.com/office/drawing/2014/chart" uri="{C3380CC4-5D6E-409C-BE32-E72D297353CC}">
              <c16:uniqueId val="{00000001-1AA3-459D-A8A8-E0D42DA3E6CB}"/>
            </c:ext>
          </c:extLst>
        </c:ser>
        <c:ser>
          <c:idx val="2"/>
          <c:order val="2"/>
          <c:tx>
            <c:strRef>
              <c:f>Reforms!$E$34</c:f>
              <c:strCache>
                <c:ptCount val="1"/>
                <c:pt idx="0">
                  <c:v>No effect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Reforms!$A$59:$A$64</c:f>
              <c:strCache>
                <c:ptCount val="6"/>
                <c:pt idx="0">
                  <c:v>DFPS Attorneys | n=91</c:v>
                </c:pt>
                <c:pt idx="1">
                  <c:v>CASAs | n=650</c:v>
                </c:pt>
                <c:pt idx="2">
                  <c:v>Judges | n=46</c:v>
                </c:pt>
                <c:pt idx="3">
                  <c:v>CPS Caseworkers | n=844</c:v>
                </c:pt>
                <c:pt idx="4">
                  <c:v>Court-Appointed Attorneys | n=197</c:v>
                </c:pt>
                <c:pt idx="5">
                  <c:v>Mediators | n=35</c:v>
                </c:pt>
              </c:strCache>
            </c:strRef>
          </c:cat>
          <c:val>
            <c:numRef>
              <c:f>Reforms!$E$59:$E$64</c:f>
              <c:numCache>
                <c:formatCode>0\%;</c:formatCode>
                <c:ptCount val="6"/>
                <c:pt idx="0">
                  <c:v>29.670329670329672</c:v>
                </c:pt>
                <c:pt idx="1">
                  <c:v>13.538461538461538</c:v>
                </c:pt>
                <c:pt idx="2">
                  <c:v>32.608695652173914</c:v>
                </c:pt>
                <c:pt idx="3">
                  <c:v>14.099526066350712</c:v>
                </c:pt>
                <c:pt idx="4">
                  <c:v>22.335025380710661</c:v>
                </c:pt>
                <c:pt idx="5">
                  <c:v>11.428571428571429</c:v>
                </c:pt>
              </c:numCache>
            </c:numRef>
          </c:val>
          <c:extLst>
            <c:ext xmlns:c16="http://schemas.microsoft.com/office/drawing/2014/chart" uri="{C3380CC4-5D6E-409C-BE32-E72D297353CC}">
              <c16:uniqueId val="{00000002-1AA3-459D-A8A8-E0D42DA3E6CB}"/>
            </c:ext>
          </c:extLst>
        </c:ser>
        <c:ser>
          <c:idx val="3"/>
          <c:order val="3"/>
          <c:tx>
            <c:strRef>
              <c:f>Reforms!$F$34</c:f>
              <c:strCache>
                <c:ptCount val="1"/>
                <c:pt idx="0">
                  <c:v>Somewhat negative effect</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1"/>
              <c:layout>
                <c:manualLayout>
                  <c:x val="6.3986349578754971E-3"/>
                  <c:y val="-1.1856505447080866E-16"/>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AA3-459D-A8A8-E0D42DA3E6CB}"/>
                </c:ext>
              </c:extLst>
            </c:dLbl>
            <c:dLbl>
              <c:idx val="2"/>
              <c:layout>
                <c:manualLayout>
                  <c:x val="-1.2500000000000101E-2"/>
                  <c:y val="1.8518518518518519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AA3-459D-A8A8-E0D42DA3E6CB}"/>
                </c:ext>
              </c:extLst>
            </c:dLbl>
            <c:dLbl>
              <c:idx val="3"/>
              <c:layout>
                <c:manualLayout>
                  <c:x val="-8.5315132771675382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AA3-459D-A8A8-E0D42DA3E6CB}"/>
                </c:ext>
              </c:extLst>
            </c:dLbl>
            <c:dLbl>
              <c:idx val="4"/>
              <c:layout>
                <c:manualLayout>
                  <c:x val="-1.7062942582747858E-2"/>
                  <c:y val="1.6168148746968471E-3"/>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3.7592064349106828E-2"/>
                      <c:h val="4.5675147518443787E-2"/>
                    </c:manualLayout>
                  </c15:layout>
                </c:ext>
                <c:ext xmlns:c16="http://schemas.microsoft.com/office/drawing/2014/chart" uri="{C3380CC4-5D6E-409C-BE32-E72D297353CC}">
                  <c16:uniqueId val="{00000005-1AA3-459D-A8A8-E0D42DA3E6C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Reforms!$A$59:$A$64</c:f>
              <c:strCache>
                <c:ptCount val="6"/>
                <c:pt idx="0">
                  <c:v>DFPS Attorneys | n=91</c:v>
                </c:pt>
                <c:pt idx="1">
                  <c:v>CASAs | n=650</c:v>
                </c:pt>
                <c:pt idx="2">
                  <c:v>Judges | n=46</c:v>
                </c:pt>
                <c:pt idx="3">
                  <c:v>CPS Caseworkers | n=844</c:v>
                </c:pt>
                <c:pt idx="4">
                  <c:v>Court-Appointed Attorneys | n=197</c:v>
                </c:pt>
                <c:pt idx="5">
                  <c:v>Mediators | n=35</c:v>
                </c:pt>
              </c:strCache>
            </c:strRef>
          </c:cat>
          <c:val>
            <c:numRef>
              <c:f>Reforms!$F$59:$F$64</c:f>
              <c:numCache>
                <c:formatCode>0\%;</c:formatCode>
                <c:ptCount val="6"/>
                <c:pt idx="0">
                  <c:v>7.6923076923076925</c:v>
                </c:pt>
                <c:pt idx="1">
                  <c:v>1.0769230769230769</c:v>
                </c:pt>
                <c:pt idx="2">
                  <c:v>2.1739130434782608</c:v>
                </c:pt>
                <c:pt idx="3">
                  <c:v>0.94786729857819907</c:v>
                </c:pt>
                <c:pt idx="4">
                  <c:v>0.50761421319796951</c:v>
                </c:pt>
                <c:pt idx="5">
                  <c:v>2.8571428571428572</c:v>
                </c:pt>
              </c:numCache>
            </c:numRef>
          </c:val>
          <c:extLst>
            <c:ext xmlns:c16="http://schemas.microsoft.com/office/drawing/2014/chart" uri="{C3380CC4-5D6E-409C-BE32-E72D297353CC}">
              <c16:uniqueId val="{00000006-1AA3-459D-A8A8-E0D42DA3E6CB}"/>
            </c:ext>
          </c:extLst>
        </c:ser>
        <c:ser>
          <c:idx val="4"/>
          <c:order val="4"/>
          <c:tx>
            <c:strRef>
              <c:f>Reforms!$G$34</c:f>
              <c:strCache>
                <c:ptCount val="1"/>
                <c:pt idx="0">
                  <c:v>Negative effect</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7-1AA3-459D-A8A8-E0D42DA3E6CB}"/>
                </c:ext>
              </c:extLst>
            </c:dLbl>
            <c:dLbl>
              <c:idx val="2"/>
              <c:layout>
                <c:manualLayout>
                  <c:x val="2.132878319291728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AA3-459D-A8A8-E0D42DA3E6CB}"/>
                </c:ext>
              </c:extLst>
            </c:dLbl>
            <c:dLbl>
              <c:idx val="3"/>
              <c:layout>
                <c:manualLayout>
                  <c:x val="1.8352799650043744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AA3-459D-A8A8-E0D42DA3E6C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Reforms!$A$59:$A$64</c:f>
              <c:strCache>
                <c:ptCount val="6"/>
                <c:pt idx="0">
                  <c:v>DFPS Attorneys | n=91</c:v>
                </c:pt>
                <c:pt idx="1">
                  <c:v>CASAs | n=650</c:v>
                </c:pt>
                <c:pt idx="2">
                  <c:v>Judges | n=46</c:v>
                </c:pt>
                <c:pt idx="3">
                  <c:v>CPS Caseworkers | n=844</c:v>
                </c:pt>
                <c:pt idx="4">
                  <c:v>Court-Appointed Attorneys | n=197</c:v>
                </c:pt>
                <c:pt idx="5">
                  <c:v>Mediators | n=35</c:v>
                </c:pt>
              </c:strCache>
            </c:strRef>
          </c:cat>
          <c:val>
            <c:numRef>
              <c:f>Reforms!$G$59:$G$64</c:f>
              <c:numCache>
                <c:formatCode>0\%;</c:formatCode>
                <c:ptCount val="6"/>
                <c:pt idx="0">
                  <c:v>3.296703296703297</c:v>
                </c:pt>
                <c:pt idx="1">
                  <c:v>0.30769230769230771</c:v>
                </c:pt>
                <c:pt idx="2">
                  <c:v>4.3478260869565215</c:v>
                </c:pt>
                <c:pt idx="3">
                  <c:v>0.59241706161137442</c:v>
                </c:pt>
              </c:numCache>
            </c:numRef>
          </c:val>
          <c:extLst>
            <c:ext xmlns:c16="http://schemas.microsoft.com/office/drawing/2014/chart" uri="{C3380CC4-5D6E-409C-BE32-E72D297353CC}">
              <c16:uniqueId val="{0000000A-1AA3-459D-A8A8-E0D42DA3E6CB}"/>
            </c:ext>
          </c:extLst>
        </c:ser>
        <c:ser>
          <c:idx val="5"/>
          <c:order val="5"/>
          <c:tx>
            <c:strRef>
              <c:f>Reforms!$H$34</c:f>
              <c:strCache>
                <c:ptCount val="1"/>
                <c:pt idx="0">
                  <c:v>Don't know/have no opinion</c:v>
                </c:pt>
              </c:strCache>
              <c:extLst xmlns:c15="http://schemas.microsoft.com/office/drawing/2012/chart"/>
            </c:strRef>
          </c:tx>
          <c:spPr>
            <a:solidFill>
              <a:schemeClr val="bg1">
                <a:lumMod val="65000"/>
              </a:schemeClr>
            </a:solidFill>
            <a:ln>
              <a:noFill/>
            </a:ln>
            <a:effectLst>
              <a:outerShdw blurRad="57150" dist="19050" dir="5400000" algn="ctr" rotWithShape="0">
                <a:srgbClr val="000000">
                  <a:alpha val="63000"/>
                </a:srgbClr>
              </a:outerShdw>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AA3-459D-A8A8-E0D42DA3E6CB}"/>
                </c:ext>
              </c:extLst>
            </c:dLbl>
            <c:dLbl>
              <c:idx val="3"/>
              <c:layout>
                <c:manualLayout>
                  <c:x val="1.5277777777777677E-2"/>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AA3-459D-A8A8-E0D42DA3E6C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Reforms!$A$59:$A$64</c:f>
              <c:strCache>
                <c:ptCount val="6"/>
                <c:pt idx="0">
                  <c:v>DFPS Attorneys | n=91</c:v>
                </c:pt>
                <c:pt idx="1">
                  <c:v>CASAs | n=650</c:v>
                </c:pt>
                <c:pt idx="2">
                  <c:v>Judges | n=46</c:v>
                </c:pt>
                <c:pt idx="3">
                  <c:v>CPS Caseworkers | n=844</c:v>
                </c:pt>
                <c:pt idx="4">
                  <c:v>Court-Appointed Attorneys | n=197</c:v>
                </c:pt>
                <c:pt idx="5">
                  <c:v>Mediators | n=35</c:v>
                </c:pt>
              </c:strCache>
              <c:extLst xmlns:c15="http://schemas.microsoft.com/office/drawing/2012/chart"/>
            </c:strRef>
          </c:cat>
          <c:val>
            <c:numRef>
              <c:f>Reforms!$H$59:$H$64</c:f>
              <c:numCache>
                <c:formatCode>0\%;</c:formatCode>
                <c:ptCount val="6"/>
                <c:pt idx="0">
                  <c:v>8.791208791208792</c:v>
                </c:pt>
                <c:pt idx="1">
                  <c:v>21.846153846153847</c:v>
                </c:pt>
                <c:pt idx="3">
                  <c:v>15.04739336492891</c:v>
                </c:pt>
                <c:pt idx="4">
                  <c:v>2.5380710659898478</c:v>
                </c:pt>
                <c:pt idx="5">
                  <c:v>5.7142857142857144</c:v>
                </c:pt>
              </c:numCache>
              <c:extLst xmlns:c15="http://schemas.microsoft.com/office/drawing/2012/chart"/>
            </c:numRef>
          </c:val>
          <c:extLst xmlns:c15="http://schemas.microsoft.com/office/drawing/2012/chart">
            <c:ext xmlns:c16="http://schemas.microsoft.com/office/drawing/2014/chart" uri="{C3380CC4-5D6E-409C-BE32-E72D297353CC}">
              <c16:uniqueId val="{0000000C-1AA3-459D-A8A8-E0D42DA3E6CB}"/>
            </c:ext>
          </c:extLst>
        </c:ser>
        <c:dLbls>
          <c:dLblPos val="ctr"/>
          <c:showLegendKey val="0"/>
          <c:showVal val="1"/>
          <c:showCatName val="0"/>
          <c:showSerName val="0"/>
          <c:showPercent val="0"/>
          <c:showBubbleSize val="0"/>
        </c:dLbls>
        <c:gapWidth val="150"/>
        <c:overlap val="100"/>
        <c:axId val="195269840"/>
        <c:axId val="195270400"/>
        <c:extLst/>
      </c:barChart>
      <c:catAx>
        <c:axId val="19526984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95270400"/>
        <c:crosses val="autoZero"/>
        <c:auto val="1"/>
        <c:lblAlgn val="ctr"/>
        <c:lblOffset val="100"/>
        <c:noMultiLvlLbl val="0"/>
      </c:catAx>
      <c:valAx>
        <c:axId val="19527040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95269840"/>
        <c:crosses val="autoZero"/>
        <c:crossBetween val="between"/>
      </c:valAx>
      <c:spPr>
        <a:noFill/>
        <a:ln>
          <a:noFill/>
        </a:ln>
        <a:effectLst/>
      </c:spPr>
    </c:plotArea>
    <c:legend>
      <c:legendPos val="t"/>
      <c:layout>
        <c:manualLayout>
          <c:xMode val="edge"/>
          <c:yMode val="edge"/>
          <c:x val="7.4620516185476818E-3"/>
          <c:y val="0.14386293379994169"/>
          <c:w val="0.98398426708338971"/>
          <c:h val="8.881349491147884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solidFill>
        <a:schemeClr val="tx1">
          <a:lumMod val="50000"/>
          <a:lumOff val="50000"/>
        </a:schemeClr>
      </a:solidFill>
      <a:round/>
    </a:ln>
    <a:effectLst/>
  </c:spPr>
  <c:txPr>
    <a:bodyPr/>
    <a:lstStyle/>
    <a:p>
      <a:pPr>
        <a:defRPr/>
      </a:pPr>
      <a:endParaRPr lang="en-US"/>
    </a:p>
  </c:txPr>
  <c:externalData r:id="rId4">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1800" b="0" i="0" u="none" strike="noStrike" kern="1200" baseline="0">
                <a:solidFill>
                  <a:schemeClr val="tx1">
                    <a:lumMod val="65000"/>
                    <a:lumOff val="35000"/>
                  </a:schemeClr>
                </a:solidFill>
                <a:latin typeface="+mn-lt"/>
                <a:ea typeface="+mn-ea"/>
                <a:cs typeface="+mn-cs"/>
              </a:defRPr>
            </a:pPr>
            <a:r>
              <a:rPr lang="en-US" sz="1800" b="0" i="0" u="none" strike="noStrike" baseline="0" dirty="0">
                <a:solidFill>
                  <a:sysClr val="windowText" lastClr="000000"/>
                </a:solidFill>
                <a:effectLst/>
              </a:rPr>
              <a:t>Youth in Care: </a:t>
            </a:r>
            <a:r>
              <a:rPr lang="en-US" sz="1800" b="0" dirty="0">
                <a:solidFill>
                  <a:sysClr val="windowText" lastClr="000000"/>
                </a:solidFill>
              </a:rPr>
              <a:t>Did your attorney explain that they aren</a:t>
            </a:r>
            <a:r>
              <a:rPr lang="en-US" sz="1800" b="0" i="0" u="none" strike="noStrike" kern="1200" baseline="0" dirty="0">
                <a:solidFill>
                  <a:sysClr val="windowText" lastClr="000000"/>
                </a:solidFill>
                <a:latin typeface="+mn-lt"/>
                <a:ea typeface="+mn-ea"/>
                <a:cs typeface="+mn-cs"/>
              </a:rPr>
              <a:t>’</a:t>
            </a:r>
            <a:r>
              <a:rPr lang="en-US" sz="1800" b="0" dirty="0">
                <a:solidFill>
                  <a:sysClr val="windowText" lastClr="000000"/>
                </a:solidFill>
              </a:rPr>
              <a:t>t allowed to tell</a:t>
            </a:r>
            <a:r>
              <a:rPr lang="en-US" sz="1800" b="0" baseline="0" dirty="0">
                <a:solidFill>
                  <a:sysClr val="windowText" lastClr="000000"/>
                </a:solidFill>
              </a:rPr>
              <a:t> </a:t>
            </a:r>
            <a:r>
              <a:rPr lang="en-US" sz="1800" b="0" dirty="0">
                <a:solidFill>
                  <a:sysClr val="windowText" lastClr="000000"/>
                </a:solidFill>
              </a:rPr>
              <a:t>anyone else the things you talk about with them, unless you say it</a:t>
            </a:r>
            <a:r>
              <a:rPr lang="en-US" sz="1800" b="0" i="0" u="none" strike="noStrike" kern="1200" baseline="0" dirty="0">
                <a:solidFill>
                  <a:sysClr val="windowText" lastClr="000000"/>
                </a:solidFill>
                <a:latin typeface="+mn-lt"/>
                <a:ea typeface="+mn-ea"/>
                <a:cs typeface="+mn-cs"/>
              </a:rPr>
              <a:t>’</a:t>
            </a:r>
            <a:r>
              <a:rPr lang="en-US" sz="1800" b="0" dirty="0">
                <a:solidFill>
                  <a:sysClr val="windowText" lastClr="000000"/>
                </a:solidFill>
              </a:rPr>
              <a:t>s ok?|n=632</a:t>
            </a:r>
          </a:p>
        </c:rich>
      </c:tx>
      <c:layout>
        <c:manualLayout>
          <c:xMode val="edge"/>
          <c:yMode val="edge"/>
          <c:x val="0.13827983040581465"/>
          <c:y val="5.4726368159203981E-2"/>
        </c:manualLayout>
      </c:layout>
      <c:overlay val="0"/>
      <c:spPr>
        <a:noFill/>
        <a:ln>
          <a:noFill/>
        </a:ln>
        <a:effectLst/>
      </c:spPr>
      <c:txPr>
        <a:bodyPr rot="0" spcFirstLastPara="1" vertOverflow="ellipsis" vert="horz" wrap="square" anchor="ctr" anchorCtr="1"/>
        <a:lstStyle/>
        <a:p>
          <a:pPr algn="ctr">
            <a:defRPr sz="18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'Main Tables'!$C$501</c:f>
              <c:strCache>
                <c:ptCount val="1"/>
                <c:pt idx="0">
                  <c:v>Frequency</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'Main Tables'!$B$502:$B$503</c:f>
              <c:strCache>
                <c:ptCount val="2"/>
                <c:pt idx="0">
                  <c:v>Yes</c:v>
                </c:pt>
                <c:pt idx="1">
                  <c:v>No</c:v>
                </c:pt>
              </c:strCache>
            </c:strRef>
          </c:cat>
          <c:val>
            <c:numRef>
              <c:f>'Main Tables'!$C$502:$C$503</c:f>
            </c:numRef>
          </c:val>
          <c:extLst>
            <c:ext xmlns:c16="http://schemas.microsoft.com/office/drawing/2014/chart" uri="{C3380CC4-5D6E-409C-BE32-E72D297353CC}">
              <c16:uniqueId val="{00000000-C14E-46F9-B47F-C7D08FA5A3A8}"/>
            </c:ext>
          </c:extLst>
        </c:ser>
        <c:ser>
          <c:idx val="1"/>
          <c:order val="1"/>
          <c:tx>
            <c:strRef>
              <c:f>'Main Tables'!$D$501</c:f>
              <c:strCache>
                <c:ptCount val="1"/>
                <c:pt idx="0">
                  <c:v>Percent</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'Main Tables'!$B$502:$B$503</c:f>
              <c:strCache>
                <c:ptCount val="2"/>
                <c:pt idx="0">
                  <c:v>Yes</c:v>
                </c:pt>
                <c:pt idx="1">
                  <c:v>No</c:v>
                </c:pt>
              </c:strCache>
            </c:strRef>
          </c:cat>
          <c:val>
            <c:numRef>
              <c:f>'Main Tables'!$D$502:$D$503</c:f>
            </c:numRef>
          </c:val>
          <c:extLst>
            <c:ext xmlns:c16="http://schemas.microsoft.com/office/drawing/2014/chart" uri="{C3380CC4-5D6E-409C-BE32-E72D297353CC}">
              <c16:uniqueId val="{00000001-C14E-46F9-B47F-C7D08FA5A3A8}"/>
            </c:ext>
          </c:extLst>
        </c:ser>
        <c:ser>
          <c:idx val="2"/>
          <c:order val="2"/>
          <c:tx>
            <c:strRef>
              <c:f>'Main Tables'!$E$501</c:f>
              <c:strCache>
                <c:ptCount val="1"/>
                <c:pt idx="0">
                  <c:v>Did your attorney explain that they aren't allowed to tell anyone else the things you talk about with them, unless you say it's ok?</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C14E-46F9-B47F-C7D08FA5A3A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C14E-46F9-B47F-C7D08FA5A3A8}"/>
              </c:ext>
            </c:extLst>
          </c:dPt>
          <c:dLbls>
            <c:dLbl>
              <c:idx val="0"/>
              <c:layout>
                <c:manualLayout>
                  <c:x val="-0.1066466451308971"/>
                  <c:y val="-0.25040658582614311"/>
                </c:manualLayout>
              </c:layout>
              <c:tx>
                <c:rich>
                  <a:bodyPr/>
                  <a:lstStyle/>
                  <a:p>
                    <a:fld id="{F9C7E2F9-2B49-41A9-A13C-71BACE9C6787}" type="CATEGORYNAME">
                      <a:rPr lang="en-US"/>
                      <a:pPr/>
                      <a:t>[CATEGORY NAME]</a:t>
                    </a:fld>
                    <a:r>
                      <a:rPr lang="en-US"/>
                      <a:t> </a:t>
                    </a:r>
                    <a:fld id="{13BF6FD3-FB32-40C7-826C-8FC6FD882F71}" type="PERCENTAGE">
                      <a:rPr lang="en-US" baseline="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10333333333333333"/>
                      <c:h val="0.11075633606066654"/>
                    </c:manualLayout>
                  </c15:layout>
                  <c15:dlblFieldTable/>
                  <c15:showDataLabelsRange val="0"/>
                </c:ext>
                <c:ext xmlns:c16="http://schemas.microsoft.com/office/drawing/2014/chart" uri="{C3380CC4-5D6E-409C-BE32-E72D297353CC}">
                  <c16:uniqueId val="{00000003-C14E-46F9-B47F-C7D08FA5A3A8}"/>
                </c:ext>
              </c:extLst>
            </c:dLbl>
            <c:dLbl>
              <c:idx val="1"/>
              <c:layout>
                <c:manualLayout>
                  <c:x val="9.9937579917894884E-2"/>
                  <c:y val="0.15032566149746149"/>
                </c:manualLayout>
              </c:layout>
              <c:tx>
                <c:rich>
                  <a:bodyPr/>
                  <a:lstStyle/>
                  <a:p>
                    <a:fld id="{E5556DB7-ACF8-4702-9B0E-918F0902D04F}" type="CATEGORYNAME">
                      <a:rPr lang="en-US"/>
                      <a:pPr/>
                      <a:t>[CATEGORY NAME]</a:t>
                    </a:fld>
                    <a:r>
                      <a:rPr lang="en-US"/>
                      <a:t> </a:t>
                    </a:r>
                    <a:fld id="{14160145-594C-4100-AB62-B74D2617B554}" type="PERCENTAGE">
                      <a:rPr lang="en-US" baseline="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C14E-46F9-B47F-C7D08FA5A3A8}"/>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'Main Tables'!$B$502:$B$503</c:f>
              <c:strCache>
                <c:ptCount val="2"/>
                <c:pt idx="0">
                  <c:v>Yes</c:v>
                </c:pt>
                <c:pt idx="1">
                  <c:v>No</c:v>
                </c:pt>
              </c:strCache>
            </c:strRef>
          </c:cat>
          <c:val>
            <c:numRef>
              <c:f>'Main Tables'!$E$502:$E$503</c:f>
              <c:numCache>
                <c:formatCode>###0.0</c:formatCode>
                <c:ptCount val="2"/>
                <c:pt idx="0">
                  <c:v>71.044303797468359</c:v>
                </c:pt>
                <c:pt idx="1">
                  <c:v>24.050632911392405</c:v>
                </c:pt>
              </c:numCache>
            </c:numRef>
          </c:val>
          <c:extLst>
            <c:ext xmlns:c16="http://schemas.microsoft.com/office/drawing/2014/chart" uri="{C3380CC4-5D6E-409C-BE32-E72D297353CC}">
              <c16:uniqueId val="{00000006-C14E-46F9-B47F-C7D08FA5A3A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000" b="1" i="0" u="none" strike="noStrike" kern="1200" baseline="0">
                <a:solidFill>
                  <a:schemeClr val="tx1">
                    <a:lumMod val="65000"/>
                    <a:lumOff val="35000"/>
                  </a:schemeClr>
                </a:solidFill>
                <a:latin typeface="+mn-lt"/>
                <a:ea typeface="+mn-ea"/>
                <a:cs typeface="+mn-cs"/>
              </a:defRPr>
            </a:pPr>
            <a:r>
              <a:rPr lang="en-US" sz="2000" b="0" i="0" u="none" strike="noStrike" baseline="0">
                <a:solidFill>
                  <a:sysClr val="windowText" lastClr="000000"/>
                </a:solidFill>
                <a:effectLst/>
              </a:rPr>
              <a:t>Youth in Care: </a:t>
            </a:r>
            <a:r>
              <a:rPr lang="en-US" sz="2000" b="0">
                <a:solidFill>
                  <a:sysClr val="windowText" lastClr="000000"/>
                </a:solidFill>
              </a:rPr>
              <a:t>How often did your attorney meet </a:t>
            </a:r>
            <a:br>
              <a:rPr lang="en-US" sz="2000" b="0">
                <a:solidFill>
                  <a:sysClr val="windowText" lastClr="000000"/>
                </a:solidFill>
              </a:rPr>
            </a:br>
            <a:r>
              <a:rPr lang="en-US" sz="2000" b="0">
                <a:solidFill>
                  <a:sysClr val="windowText" lastClr="000000"/>
                </a:solidFill>
              </a:rPr>
              <a:t>with you in a place where nobody else could hear?</a:t>
            </a:r>
            <a:r>
              <a:rPr lang="en-US" sz="2000" b="0" i="0" u="none" strike="noStrike" baseline="0">
                <a:solidFill>
                  <a:sysClr val="windowText" lastClr="000000"/>
                </a:solidFill>
                <a:effectLst/>
              </a:rPr>
              <a:t>|n=632</a:t>
            </a:r>
            <a:endParaRPr lang="en-US" sz="2000" b="0">
              <a:solidFill>
                <a:sysClr val="windowText" lastClr="000000"/>
              </a:solidFill>
            </a:endParaRPr>
          </a:p>
        </c:rich>
      </c:tx>
      <c:overlay val="0"/>
      <c:spPr>
        <a:noFill/>
        <a:ln>
          <a:noFill/>
        </a:ln>
        <a:effectLst/>
      </c:spPr>
      <c:txPr>
        <a:bodyPr rot="0" spcFirstLastPara="1" vertOverflow="ellipsis" vert="horz" wrap="square" anchor="ctr" anchorCtr="1"/>
        <a:lstStyle/>
        <a:p>
          <a:pPr algn="ct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3"/>
          <c:order val="3"/>
          <c:tx>
            <c:strRef>
              <c:f>'Main Tables'!$F$480</c:f>
              <c:strCache>
                <c:ptCount val="1"/>
                <c:pt idx="0">
                  <c:v>Cumulative Percent</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 Tables'!$B$481:$B$484</c:f>
              <c:strCache>
                <c:ptCount val="4"/>
                <c:pt idx="0">
                  <c:v>Always</c:v>
                </c:pt>
                <c:pt idx="1">
                  <c:v>Sometimes</c:v>
                </c:pt>
                <c:pt idx="2">
                  <c:v>Never</c:v>
                </c:pt>
                <c:pt idx="3">
                  <c:v>Prefer not to say</c:v>
                </c:pt>
              </c:strCache>
            </c:strRef>
          </c:cat>
          <c:val>
            <c:numRef>
              <c:f>'Main Tables'!$F$481:$F$484</c:f>
            </c:numRef>
          </c:val>
          <c:extLst>
            <c:ext xmlns:c16="http://schemas.microsoft.com/office/drawing/2014/chart" uri="{C3380CC4-5D6E-409C-BE32-E72D297353CC}">
              <c16:uniqueId val="{00000000-B513-4FC8-B735-3915460379FE}"/>
            </c:ext>
          </c:extLst>
        </c:ser>
        <c:ser>
          <c:idx val="4"/>
          <c:order val="4"/>
          <c:tx>
            <c:strRef>
              <c:f>'Main Tables'!$G$480</c:f>
              <c:strCache>
                <c:ptCount val="1"/>
                <c:pt idx="0">
                  <c:v>How much did your attorney meet with you in a place where nobody else could hear?</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2-B513-4FC8-B735-3915460379FE}"/>
              </c:ext>
            </c:extLst>
          </c:dPt>
          <c:dPt>
            <c:idx val="1"/>
            <c:invertIfNegative val="0"/>
            <c:bubble3D val="0"/>
            <c:spPr>
              <a:solidFill>
                <a:schemeClr val="accent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4-B513-4FC8-B735-3915460379FE}"/>
              </c:ext>
            </c:extLst>
          </c:dPt>
          <c:dPt>
            <c:idx val="2"/>
            <c:invertIfNegative val="0"/>
            <c:bubble3D val="0"/>
            <c:spPr>
              <a:solidFill>
                <a:schemeClr val="accent4"/>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6-B513-4FC8-B735-3915460379FE}"/>
              </c:ext>
            </c:extLst>
          </c:dPt>
          <c:dPt>
            <c:idx val="3"/>
            <c:invertIfNegative val="0"/>
            <c:bubble3D val="0"/>
            <c:spPr>
              <a:solidFill>
                <a:schemeClr val="bg1">
                  <a:lumMod val="6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8-B513-4FC8-B735-3915460379FE}"/>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'Main Tables'!$B$481:$B$484</c:f>
              <c:strCache>
                <c:ptCount val="4"/>
                <c:pt idx="0">
                  <c:v>Always</c:v>
                </c:pt>
                <c:pt idx="1">
                  <c:v>Sometimes</c:v>
                </c:pt>
                <c:pt idx="2">
                  <c:v>Never</c:v>
                </c:pt>
                <c:pt idx="3">
                  <c:v>Prefer not to say</c:v>
                </c:pt>
              </c:strCache>
            </c:strRef>
          </c:cat>
          <c:val>
            <c:numRef>
              <c:f>'Main Tables'!$G$481:$G$484</c:f>
              <c:numCache>
                <c:formatCode>0.0\%</c:formatCode>
                <c:ptCount val="4"/>
                <c:pt idx="0">
                  <c:v>33.702531645569621</c:v>
                </c:pt>
                <c:pt idx="1">
                  <c:v>24.683544303797468</c:v>
                </c:pt>
                <c:pt idx="2">
                  <c:v>35.443037974683541</c:v>
                </c:pt>
                <c:pt idx="3">
                  <c:v>6.1708860759493671</c:v>
                </c:pt>
              </c:numCache>
            </c:numRef>
          </c:val>
          <c:extLst>
            <c:ext xmlns:c16="http://schemas.microsoft.com/office/drawing/2014/chart" uri="{C3380CC4-5D6E-409C-BE32-E72D297353CC}">
              <c16:uniqueId val="{00000009-B513-4FC8-B735-3915460379FE}"/>
            </c:ext>
          </c:extLst>
        </c:ser>
        <c:dLbls>
          <c:dLblPos val="outEnd"/>
          <c:showLegendKey val="0"/>
          <c:showVal val="1"/>
          <c:showCatName val="0"/>
          <c:showSerName val="0"/>
          <c:showPercent val="0"/>
          <c:showBubbleSize val="0"/>
        </c:dLbls>
        <c:gapWidth val="100"/>
        <c:overlap val="-24"/>
        <c:axId val="289971760"/>
        <c:axId val="289972320"/>
        <c:extLst>
          <c:ext xmlns:c15="http://schemas.microsoft.com/office/drawing/2012/chart" uri="{02D57815-91ED-43cb-92C2-25804820EDAC}">
            <c15:filteredBarSeries>
              <c15:ser>
                <c:idx val="0"/>
                <c:order val="0"/>
                <c:tx>
                  <c:strRef>
                    <c:extLst>
                      <c:ext uri="{02D57815-91ED-43cb-92C2-25804820EDAC}">
                        <c15:formulaRef>
                          <c15:sqref>'Main Tables'!$C$480</c15:sqref>
                        </c15:formulaRef>
                      </c:ext>
                    </c:extLst>
                    <c:strCache>
                      <c:ptCount val="1"/>
                      <c:pt idx="0">
                        <c:v>Frequency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'Main Tables'!$B$481:$B$484</c15:sqref>
                        </c15:formulaRef>
                      </c:ext>
                    </c:extLst>
                    <c:strCache>
                      <c:ptCount val="4"/>
                      <c:pt idx="0">
                        <c:v>Always</c:v>
                      </c:pt>
                      <c:pt idx="1">
                        <c:v>Sometimes</c:v>
                      </c:pt>
                      <c:pt idx="2">
                        <c:v>Never</c:v>
                      </c:pt>
                      <c:pt idx="3">
                        <c:v>Prefer not to say</c:v>
                      </c:pt>
                    </c:strCache>
                  </c:strRef>
                </c:cat>
                <c:val>
                  <c:numRef>
                    <c:extLst>
                      <c:ext uri="{02D57815-91ED-43cb-92C2-25804820EDAC}">
                        <c15:formulaRef>
                          <c15:sqref>'Main Tables'!$C$481:$C$484</c15:sqref>
                        </c15:formulaRef>
                      </c:ext>
                    </c:extLst>
                    <c:numCache>
                      <c:formatCode>###0</c:formatCode>
                      <c:ptCount val="4"/>
                      <c:pt idx="0">
                        <c:v>277</c:v>
                      </c:pt>
                      <c:pt idx="1">
                        <c:v>130</c:v>
                      </c:pt>
                      <c:pt idx="2">
                        <c:v>180</c:v>
                      </c:pt>
                      <c:pt idx="3">
                        <c:v>44</c:v>
                      </c:pt>
                    </c:numCache>
                  </c:numRef>
                </c:val>
                <c:extLst>
                  <c:ext xmlns:c16="http://schemas.microsoft.com/office/drawing/2014/chart" uri="{C3380CC4-5D6E-409C-BE32-E72D297353CC}">
                    <c16:uniqueId val="{0000000A-B513-4FC8-B735-3915460379FE}"/>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'Main Tables'!$D$480</c15:sqref>
                        </c15:formulaRef>
                      </c:ext>
                    </c:extLst>
                    <c:strCache>
                      <c:ptCount val="1"/>
                      <c:pt idx="0">
                        <c:v>Percent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'Main Tables'!$B$481:$B$484</c15:sqref>
                        </c15:formulaRef>
                      </c:ext>
                    </c:extLst>
                    <c:strCache>
                      <c:ptCount val="4"/>
                      <c:pt idx="0">
                        <c:v>Always</c:v>
                      </c:pt>
                      <c:pt idx="1">
                        <c:v>Sometimes</c:v>
                      </c:pt>
                      <c:pt idx="2">
                        <c:v>Never</c:v>
                      </c:pt>
                      <c:pt idx="3">
                        <c:v>Prefer not to say</c:v>
                      </c:pt>
                    </c:strCache>
                  </c:strRef>
                </c:cat>
                <c:val>
                  <c:numRef>
                    <c:extLst xmlns:c15="http://schemas.microsoft.com/office/drawing/2012/chart">
                      <c:ext xmlns:c15="http://schemas.microsoft.com/office/drawing/2012/chart" uri="{02D57815-91ED-43cb-92C2-25804820EDAC}">
                        <c15:formulaRef>
                          <c15:sqref>'Main Tables'!$D$481:$D$484</c15:sqref>
                        </c15:formulaRef>
                      </c:ext>
                    </c:extLst>
                    <c:numCache>
                      <c:formatCode>###0.0</c:formatCode>
                      <c:ptCount val="4"/>
                      <c:pt idx="0">
                        <c:v>37.584803256445049</c:v>
                      </c:pt>
                      <c:pt idx="1">
                        <c:v>17.639077340569877</c:v>
                      </c:pt>
                      <c:pt idx="2">
                        <c:v>24.423337856173678</c:v>
                      </c:pt>
                      <c:pt idx="3">
                        <c:v>5.9701492537313428</c:v>
                      </c:pt>
                    </c:numCache>
                  </c:numRef>
                </c:val>
                <c:extLst xmlns:c15="http://schemas.microsoft.com/office/drawing/2012/chart">
                  <c:ext xmlns:c16="http://schemas.microsoft.com/office/drawing/2014/chart" uri="{C3380CC4-5D6E-409C-BE32-E72D297353CC}">
                    <c16:uniqueId val="{0000000B-B513-4FC8-B735-3915460379FE}"/>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'Main Tables'!$E$480</c15:sqref>
                        </c15:formulaRef>
                      </c:ext>
                    </c:extLst>
                    <c:strCache>
                      <c:ptCount val="1"/>
                      <c:pt idx="0">
                        <c:v>How much did your attorney meet with you in a place you where you felt comfortable sharing things?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'Main Tables'!$B$481:$B$484</c15:sqref>
                        </c15:formulaRef>
                      </c:ext>
                    </c:extLst>
                    <c:strCache>
                      <c:ptCount val="4"/>
                      <c:pt idx="0">
                        <c:v>Always</c:v>
                      </c:pt>
                      <c:pt idx="1">
                        <c:v>Sometimes</c:v>
                      </c:pt>
                      <c:pt idx="2">
                        <c:v>Never</c:v>
                      </c:pt>
                      <c:pt idx="3">
                        <c:v>Prefer not to say</c:v>
                      </c:pt>
                    </c:strCache>
                  </c:strRef>
                </c:cat>
                <c:val>
                  <c:numRef>
                    <c:extLst xmlns:c15="http://schemas.microsoft.com/office/drawing/2012/chart">
                      <c:ext xmlns:c15="http://schemas.microsoft.com/office/drawing/2012/chart" uri="{02D57815-91ED-43cb-92C2-25804820EDAC}">
                        <c15:formulaRef>
                          <c15:sqref>'Main Tables'!$E$481:$E$484</c15:sqref>
                        </c15:formulaRef>
                      </c:ext>
                    </c:extLst>
                    <c:numCache>
                      <c:formatCode>0.0\%</c:formatCode>
                      <c:ptCount val="4"/>
                      <c:pt idx="0">
                        <c:v>43.898573692551508</c:v>
                      </c:pt>
                      <c:pt idx="1">
                        <c:v>20.602218700475436</c:v>
                      </c:pt>
                      <c:pt idx="2">
                        <c:v>28.526148969889064</c:v>
                      </c:pt>
                      <c:pt idx="3">
                        <c:v>6.9730586370839935</c:v>
                      </c:pt>
                    </c:numCache>
                  </c:numRef>
                </c:val>
                <c:extLst xmlns:c15="http://schemas.microsoft.com/office/drawing/2012/chart">
                  <c:ext xmlns:c16="http://schemas.microsoft.com/office/drawing/2014/chart" uri="{C3380CC4-5D6E-409C-BE32-E72D297353CC}">
                    <c16:uniqueId val="{0000000C-B513-4FC8-B735-3915460379FE}"/>
                  </c:ext>
                </c:extLst>
              </c15:ser>
            </c15:filteredBarSeries>
          </c:ext>
        </c:extLst>
      </c:barChart>
      <c:catAx>
        <c:axId val="28997176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89972320"/>
        <c:crosses val="autoZero"/>
        <c:auto val="1"/>
        <c:lblAlgn val="ctr"/>
        <c:lblOffset val="100"/>
        <c:noMultiLvlLbl val="0"/>
      </c:catAx>
      <c:valAx>
        <c:axId val="289972320"/>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89971760"/>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000" b="0"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Foster Parents:</a:t>
            </a:r>
            <a:r>
              <a:rPr lang="en-US" sz="2000" b="0" baseline="0">
                <a:solidFill>
                  <a:sysClr val="windowText" lastClr="000000"/>
                </a:solidFill>
              </a:rPr>
              <a:t> </a:t>
            </a:r>
            <a:r>
              <a:rPr lang="en-US" sz="2000" b="0">
                <a:solidFill>
                  <a:sysClr val="windowText" lastClr="000000"/>
                </a:solidFill>
              </a:rPr>
              <a:t>When an attorney </a:t>
            </a:r>
            <a:r>
              <a:rPr lang="en-US" sz="2000" b="0" i="0" u="none" strike="noStrike" kern="1200" baseline="0">
                <a:solidFill>
                  <a:sysClr val="windowText" lastClr="000000"/>
                </a:solidFill>
                <a:latin typeface="+mn-lt"/>
                <a:ea typeface="+mn-ea"/>
                <a:cs typeface="+mn-cs"/>
              </a:rPr>
              <a:t>ad-litem</a:t>
            </a:r>
            <a:r>
              <a:rPr lang="en-US" sz="2000" b="0">
                <a:solidFill>
                  <a:sysClr val="windowText" lastClr="000000"/>
                </a:solidFill>
              </a:rPr>
              <a:t> meets with a </a:t>
            </a:r>
            <a:br>
              <a:rPr lang="en-US" sz="2000" b="0">
                <a:solidFill>
                  <a:sysClr val="windowText" lastClr="000000"/>
                </a:solidFill>
              </a:rPr>
            </a:br>
            <a:r>
              <a:rPr lang="en-US" sz="2000" b="0">
                <a:solidFill>
                  <a:sysClr val="windowText" lastClr="000000"/>
                </a:solidFill>
              </a:rPr>
              <a:t>child that is able to communicate verbally, how often is it in a </a:t>
            </a:r>
            <a:br>
              <a:rPr lang="en-US" sz="2000" b="0">
                <a:solidFill>
                  <a:sysClr val="windowText" lastClr="000000"/>
                </a:solidFill>
              </a:rPr>
            </a:br>
            <a:r>
              <a:rPr lang="en-US" sz="2000" b="0">
                <a:solidFill>
                  <a:sysClr val="windowText" lastClr="000000"/>
                </a:solidFill>
              </a:rPr>
              <a:t>private space that allows for attorney-client confidentiality?|n=305</a:t>
            </a:r>
          </a:p>
        </c:rich>
      </c:tx>
      <c:layout>
        <c:manualLayout>
          <c:xMode val="edge"/>
          <c:yMode val="edge"/>
          <c:x val="0.15704033504773968"/>
          <c:y val="3.1745992596657606E-2"/>
        </c:manualLayout>
      </c:layout>
      <c:overlay val="0"/>
      <c:spPr>
        <a:noFill/>
        <a:ln>
          <a:noFill/>
        </a:ln>
        <a:effectLst/>
      </c:spPr>
      <c:txPr>
        <a:bodyPr rot="0" spcFirstLastPara="1" vertOverflow="ellipsis" vert="horz" wrap="square" anchor="ctr" anchorCtr="1"/>
        <a:lstStyle/>
        <a:p>
          <a:pPr algn="ctr">
            <a:defRPr sz="20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2926219258024176E-2"/>
          <c:y val="0.22545183528973356"/>
          <c:w val="0.95414756148395163"/>
          <c:h val="0.70747158561580026"/>
        </c:manualLayout>
      </c:layout>
      <c:barChart>
        <c:barDir val="col"/>
        <c:grouping val="clustered"/>
        <c:varyColors val="0"/>
        <c:ser>
          <c:idx val="0"/>
          <c:order val="0"/>
          <c:tx>
            <c:strRef>
              <c:f>Sheet1!$B$1</c:f>
              <c:strCache>
                <c:ptCount val="1"/>
                <c:pt idx="0">
                  <c:v>Series 1</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0"/>
            <c:invertIfNegative val="0"/>
            <c:bubble3D val="0"/>
            <c:spPr>
              <a:solidFill>
                <a:schemeClr val="accent1"/>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6E3D-4694-9D50-B89BC41F5328}"/>
              </c:ext>
            </c:extLst>
          </c:dPt>
          <c:dPt>
            <c:idx val="1"/>
            <c:invertIfNegative val="0"/>
            <c:bubble3D val="0"/>
            <c:spPr>
              <a:solidFill>
                <a:schemeClr val="accent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6E3D-4694-9D50-B89BC41F5328}"/>
              </c:ext>
            </c:extLst>
          </c:dPt>
          <c:dPt>
            <c:idx val="2"/>
            <c:invertIfNegative val="0"/>
            <c:bubble3D val="0"/>
            <c:spPr>
              <a:solidFill>
                <a:schemeClr val="accent3"/>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6E3D-4694-9D50-B89BC41F5328}"/>
              </c:ext>
            </c:extLst>
          </c:dPt>
          <c:dPt>
            <c:idx val="3"/>
            <c:invertIfNegative val="0"/>
            <c:bubble3D val="0"/>
            <c:spPr>
              <a:solidFill>
                <a:schemeClr val="accent4"/>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6E3D-4694-9D50-B89BC41F5328}"/>
              </c:ext>
            </c:extLst>
          </c:dPt>
          <c:dPt>
            <c:idx val="4"/>
            <c:invertIfNegative val="0"/>
            <c:bubble3D val="0"/>
            <c:spPr>
              <a:solidFill>
                <a:schemeClr val="accent5"/>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6E3D-4694-9D50-B89BC41F5328}"/>
              </c:ext>
            </c:extLst>
          </c:dPt>
          <c:dPt>
            <c:idx val="5"/>
            <c:invertIfNegative val="0"/>
            <c:bubble3D val="0"/>
            <c:spPr>
              <a:solidFill>
                <a:schemeClr val="bg1">
                  <a:lumMod val="6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6E3D-4694-9D50-B89BC41F5328}"/>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Always</c:v>
                </c:pt>
                <c:pt idx="1">
                  <c:v>Usually</c:v>
                </c:pt>
                <c:pt idx="2">
                  <c:v>Sometimes</c:v>
                </c:pt>
                <c:pt idx="3">
                  <c:v>Rarely</c:v>
                </c:pt>
                <c:pt idx="4">
                  <c:v>Never</c:v>
                </c:pt>
                <c:pt idx="5">
                  <c:v>Don’t know/ unsure</c:v>
                </c:pt>
              </c:strCache>
            </c:strRef>
          </c:cat>
          <c:val>
            <c:numRef>
              <c:f>Sheet1!$B$2:$B$7</c:f>
              <c:numCache>
                <c:formatCode>0%</c:formatCode>
                <c:ptCount val="6"/>
                <c:pt idx="0">
                  <c:v>0.16</c:v>
                </c:pt>
                <c:pt idx="1">
                  <c:v>0.16</c:v>
                </c:pt>
                <c:pt idx="2">
                  <c:v>0.11</c:v>
                </c:pt>
                <c:pt idx="3">
                  <c:v>0.14000000000000001</c:v>
                </c:pt>
                <c:pt idx="4">
                  <c:v>0.26</c:v>
                </c:pt>
                <c:pt idx="5">
                  <c:v>0.15</c:v>
                </c:pt>
              </c:numCache>
            </c:numRef>
          </c:val>
          <c:extLst>
            <c:ext xmlns:c16="http://schemas.microsoft.com/office/drawing/2014/chart" uri="{C3380CC4-5D6E-409C-BE32-E72D297353CC}">
              <c16:uniqueId val="{0000000C-6E3D-4694-9D50-B89BC41F5328}"/>
            </c:ext>
          </c:extLst>
        </c:ser>
        <c:dLbls>
          <c:showLegendKey val="0"/>
          <c:showVal val="1"/>
          <c:showCatName val="0"/>
          <c:showSerName val="0"/>
          <c:showPercent val="0"/>
          <c:showBubbleSize val="0"/>
        </c:dLbls>
        <c:gapWidth val="100"/>
        <c:overlap val="-24"/>
        <c:axId val="289966720"/>
        <c:axId val="289967280"/>
      </c:barChart>
      <c:catAx>
        <c:axId val="289966720"/>
        <c:scaling>
          <c:orientation val="minMax"/>
        </c:scaling>
        <c:delete val="1"/>
        <c:axPos val="b"/>
        <c:numFmt formatCode="General" sourceLinked="1"/>
        <c:majorTickMark val="none"/>
        <c:minorTickMark val="none"/>
        <c:tickLblPos val="nextTo"/>
        <c:crossAx val="289967280"/>
        <c:crosses val="autoZero"/>
        <c:auto val="1"/>
        <c:lblAlgn val="ctr"/>
        <c:lblOffset val="100"/>
        <c:noMultiLvlLbl val="0"/>
      </c:catAx>
      <c:valAx>
        <c:axId val="289967280"/>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9966720"/>
        <c:crosses val="autoZero"/>
        <c:crossBetween val="between"/>
      </c:valAx>
      <c:spPr>
        <a:noFill/>
        <a:ln>
          <a:noFill/>
        </a:ln>
        <a:effectLst/>
      </c:spPr>
    </c:plotArea>
    <c:plotVisOnly val="1"/>
    <c:dispBlanksAs val="gap"/>
    <c:showDLblsOverMax val="0"/>
  </c:chart>
  <c:spPr>
    <a:noFill/>
    <a:ln w="9525" cap="flat" cmpd="sng" algn="ctr">
      <a:solidFill>
        <a:schemeClr val="tx1">
          <a:lumMod val="50000"/>
          <a:lumOff val="50000"/>
        </a:schemeClr>
      </a:solidFill>
      <a:round/>
    </a:ln>
    <a:effectLst/>
  </c:spPr>
  <c:txPr>
    <a:bodyPr/>
    <a:lstStyle/>
    <a:p>
      <a:pPr>
        <a:defRPr/>
      </a:pPr>
      <a:endParaRPr lang="en-US"/>
    </a:p>
  </c:txPr>
  <c:externalData r:id="rId4">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000" b="0"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Court-Appointed Attorneys: How often do you inform your verbal clients of their statutory right to attend court?|n=204</a:t>
            </a:r>
          </a:p>
        </c:rich>
      </c:tx>
      <c:overlay val="0"/>
      <c:spPr>
        <a:noFill/>
        <a:ln>
          <a:noFill/>
        </a:ln>
        <a:effectLst/>
      </c:spPr>
      <c:txPr>
        <a:bodyPr rot="0" spcFirstLastPara="1" vertOverflow="ellipsis" vert="horz" wrap="square" anchor="ctr" anchorCtr="1"/>
        <a:lstStyle/>
        <a:p>
          <a:pPr algn="ctr">
            <a:defRPr sz="20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'F74&amp;75Atty.informs.ct'!$C$7</c:f>
              <c:strCache>
                <c:ptCount val="1"/>
                <c:pt idx="0">
                  <c:v>Frequency</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'F74&amp;75Atty.informs.ct'!$B$8:$B$10</c:f>
              <c:strCache>
                <c:ptCount val="3"/>
                <c:pt idx="0">
                  <c:v>Always</c:v>
                </c:pt>
                <c:pt idx="1">
                  <c:v>Sometimes</c:v>
                </c:pt>
                <c:pt idx="2">
                  <c:v>Never</c:v>
                </c:pt>
              </c:strCache>
            </c:strRef>
          </c:cat>
          <c:val>
            <c:numRef>
              <c:f>'F74&amp;75Atty.informs.ct'!$C$8:$C$10</c:f>
            </c:numRef>
          </c:val>
          <c:extLst>
            <c:ext xmlns:c16="http://schemas.microsoft.com/office/drawing/2014/chart" uri="{C3380CC4-5D6E-409C-BE32-E72D297353CC}">
              <c16:uniqueId val="{00000000-38F3-48E8-9B37-884D9AB5760B}"/>
            </c:ext>
          </c:extLst>
        </c:ser>
        <c:ser>
          <c:idx val="1"/>
          <c:order val="1"/>
          <c:tx>
            <c:strRef>
              <c:f>'F74&amp;75Atty.informs.ct'!$D$7</c:f>
              <c:strCache>
                <c:ptCount val="1"/>
                <c:pt idx="0">
                  <c:v>Percent</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'F74&amp;75Atty.informs.ct'!$B$8:$B$10</c:f>
              <c:strCache>
                <c:ptCount val="3"/>
                <c:pt idx="0">
                  <c:v>Always</c:v>
                </c:pt>
                <c:pt idx="1">
                  <c:v>Sometimes</c:v>
                </c:pt>
                <c:pt idx="2">
                  <c:v>Never</c:v>
                </c:pt>
              </c:strCache>
            </c:strRef>
          </c:cat>
          <c:val>
            <c:numRef>
              <c:f>'F74&amp;75Atty.informs.ct'!$D$8:$D$10</c:f>
            </c:numRef>
          </c:val>
          <c:extLst>
            <c:ext xmlns:c16="http://schemas.microsoft.com/office/drawing/2014/chart" uri="{C3380CC4-5D6E-409C-BE32-E72D297353CC}">
              <c16:uniqueId val="{00000001-38F3-48E8-9B37-884D9AB5760B}"/>
            </c:ext>
          </c:extLst>
        </c:ser>
        <c:ser>
          <c:idx val="2"/>
          <c:order val="2"/>
          <c:tx>
            <c:strRef>
              <c:f>'F74&amp;75Atty.informs.ct'!$E$7</c:f>
              <c:strCache>
                <c:ptCount val="1"/>
                <c:pt idx="0">
                  <c:v>How often do you inform your verbal clients of their statutory right to attend court?</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38F3-48E8-9B37-884D9AB5760B}"/>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38F3-48E8-9B37-884D9AB5760B}"/>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38F3-48E8-9B37-884D9AB5760B}"/>
              </c:ext>
            </c:extLst>
          </c:dPt>
          <c:dLbls>
            <c:dLbl>
              <c:idx val="0"/>
              <c:layout>
                <c:manualLayout>
                  <c:x val="-0.25380851903316015"/>
                  <c:y val="-5.887824139284642E-2"/>
                </c:manualLayout>
              </c:layout>
              <c:tx>
                <c:rich>
                  <a:bodyPr/>
                  <a:lstStyle/>
                  <a:p>
                    <a:fld id="{41FA97BA-8A3F-4C57-922D-787BE241701B}" type="CATEGORYNAME">
                      <a:rPr lang="en-US" sz="1800"/>
                      <a:pPr/>
                      <a:t>[CATEGORY NAME]</a:t>
                    </a:fld>
                    <a:r>
                      <a:rPr lang="en-US" sz="1800" baseline="0"/>
                      <a:t> </a:t>
                    </a:r>
                    <a:fld id="{13D7B69E-2792-4535-84A0-4E0C413E5E06}" type="VALUE">
                      <a:rPr lang="en-US" sz="1800" baseline="0"/>
                      <a:pPr/>
                      <a:t>[VALUE]</a:t>
                    </a:fld>
                    <a:endParaRPr lang="en-US" sz="1800" baseline="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6405228758169935"/>
                      <c:h val="9.9706744868035185E-2"/>
                    </c:manualLayout>
                  </c15:layout>
                  <c15:dlblFieldTable/>
                  <c15:showDataLabelsRange val="0"/>
                </c:ext>
                <c:ext xmlns:c16="http://schemas.microsoft.com/office/drawing/2014/chart" uri="{C3380CC4-5D6E-409C-BE32-E72D297353CC}">
                  <c16:uniqueId val="{00000003-38F3-48E8-9B37-884D9AB5760B}"/>
                </c:ext>
              </c:extLst>
            </c:dLbl>
            <c:dLbl>
              <c:idx val="1"/>
              <c:layout>
                <c:manualLayout>
                  <c:x val="0.13558213035870514"/>
                  <c:y val="5.3454214056576195E-2"/>
                </c:manualLayout>
              </c:layout>
              <c:tx>
                <c:rich>
                  <a:bodyPr/>
                  <a:lstStyle/>
                  <a:p>
                    <a:fld id="{4FC9E893-F5E0-4AAF-942A-D0840F59FE70}" type="CATEGORYNAME">
                      <a:rPr lang="en-US" sz="1800"/>
                      <a:pPr/>
                      <a:t>[CATEGORY NAME]</a:t>
                    </a:fld>
                    <a:r>
                      <a:rPr lang="en-US" sz="1800"/>
                      <a:t> </a:t>
                    </a:r>
                    <a:fld id="{AF9C38ED-1028-4870-9181-6DD1743BE74D}" type="VALUE">
                      <a:rPr lang="en-US" sz="1800" baseline="0"/>
                      <a:pPr/>
                      <a:t>[VALUE]</a:t>
                    </a:fld>
                    <a:endParaRPr lang="en-US" sz="1800"/>
                  </a:p>
                </c:rich>
              </c:tx>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3485838779956423"/>
                      <c:h val="0.14369501466275658"/>
                    </c:manualLayout>
                  </c15:layout>
                  <c15:dlblFieldTable/>
                  <c15:showDataLabelsRange val="0"/>
                </c:ext>
                <c:ext xmlns:c16="http://schemas.microsoft.com/office/drawing/2014/chart" uri="{C3380CC4-5D6E-409C-BE32-E72D297353CC}">
                  <c16:uniqueId val="{00000005-38F3-48E8-9B37-884D9AB5760B}"/>
                </c:ext>
              </c:extLst>
            </c:dLbl>
            <c:dLbl>
              <c:idx val="2"/>
              <c:layout>
                <c:manualLayout>
                  <c:x val="4.4195701027567549E-2"/>
                  <c:y val="0.12725209935268356"/>
                </c:manualLayout>
              </c:layout>
              <c:tx>
                <c:rich>
                  <a:bodyPr/>
                  <a:lstStyle/>
                  <a:p>
                    <a:fld id="{E9678259-1C5B-47DA-B325-991C8B8FA583}" type="CATEGORYNAME">
                      <a:rPr lang="en-US">
                        <a:solidFill>
                          <a:schemeClr val="bg1"/>
                        </a:solidFill>
                      </a:rPr>
                      <a:pPr/>
                      <a:t>[CATEGORY NAME]</a:t>
                    </a:fld>
                    <a:r>
                      <a:rPr lang="en-US" baseline="0">
                        <a:solidFill>
                          <a:schemeClr val="bg1"/>
                        </a:solidFill>
                      </a:rPr>
                      <a:t> </a:t>
                    </a:r>
                    <a:br>
                      <a:rPr lang="en-US" baseline="0">
                        <a:solidFill>
                          <a:schemeClr val="bg1"/>
                        </a:solidFill>
                      </a:rPr>
                    </a:br>
                    <a:fld id="{B0451CC4-09D1-4552-966C-602D7120F142}" type="VALUE">
                      <a:rPr lang="en-US" baseline="0">
                        <a:solidFill>
                          <a:schemeClr val="bg1"/>
                        </a:solidFill>
                      </a:rPr>
                      <a:pPr/>
                      <a:t>[VALUE]</a:t>
                    </a:fld>
                    <a:endParaRPr lang="en-US" baseline="0">
                      <a:solidFill>
                        <a:schemeClr val="bg1"/>
                      </a:solidFill>
                    </a:endParaRPr>
                  </a:p>
                </c:rich>
              </c:tx>
              <c:dLblPos val="bestFit"/>
              <c:showLegendKey val="0"/>
              <c:showVal val="1"/>
              <c:showCatName val="1"/>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38F3-48E8-9B37-884D9AB5760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'F74&amp;75Atty.informs.ct'!$B$8:$B$10</c:f>
              <c:strCache>
                <c:ptCount val="3"/>
                <c:pt idx="0">
                  <c:v>Always</c:v>
                </c:pt>
                <c:pt idx="1">
                  <c:v>Sometimes</c:v>
                </c:pt>
                <c:pt idx="2">
                  <c:v>Never</c:v>
                </c:pt>
              </c:strCache>
            </c:strRef>
          </c:cat>
          <c:val>
            <c:numRef>
              <c:f>'F74&amp;75Atty.informs.ct'!$E$8:$E$10</c:f>
              <c:numCache>
                <c:formatCode>0\%;</c:formatCode>
                <c:ptCount val="3"/>
                <c:pt idx="0">
                  <c:v>63.235294117647058</c:v>
                </c:pt>
                <c:pt idx="1">
                  <c:v>31.372549019607842</c:v>
                </c:pt>
                <c:pt idx="2">
                  <c:v>5.3921568627450984</c:v>
                </c:pt>
              </c:numCache>
            </c:numRef>
          </c:val>
          <c:extLst>
            <c:ext xmlns:c16="http://schemas.microsoft.com/office/drawing/2014/chart" uri="{C3380CC4-5D6E-409C-BE32-E72D297353CC}">
              <c16:uniqueId val="{00000008-38F3-48E8-9B37-884D9AB5760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000" b="1"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Foster Parents: How often do attorneys for children discuss with you that the child has a right to attend court and meet with the judge?|n=310</a:t>
            </a:r>
          </a:p>
        </c:rich>
      </c:tx>
      <c:overlay val="0"/>
      <c:spPr>
        <a:noFill/>
        <a:ln>
          <a:noFill/>
        </a:ln>
        <a:effectLst/>
      </c:spPr>
      <c:txPr>
        <a:bodyPr rot="0" spcFirstLastPara="1" vertOverflow="ellipsis" vert="horz" wrap="square" anchor="ctr" anchorCtr="1"/>
        <a:lstStyle/>
        <a:p>
          <a:pPr algn="ct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'F74&amp;75Atty.informs.ct'!$J$7</c:f>
              <c:strCache>
                <c:ptCount val="1"/>
                <c:pt idx="0">
                  <c:v>Frequency</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'F74&amp;75Atty.informs.ct'!$I$8:$I$13</c:f>
              <c:strCache>
                <c:ptCount val="6"/>
                <c:pt idx="0">
                  <c:v>Always</c:v>
                </c:pt>
                <c:pt idx="1">
                  <c:v>Usually</c:v>
                </c:pt>
                <c:pt idx="2">
                  <c:v>Sometimes</c:v>
                </c:pt>
                <c:pt idx="3">
                  <c:v>Rarely</c:v>
                </c:pt>
                <c:pt idx="4">
                  <c:v>Never</c:v>
                </c:pt>
                <c:pt idx="5">
                  <c:v>Don't know/ unsure</c:v>
                </c:pt>
              </c:strCache>
            </c:strRef>
          </c:cat>
          <c:val>
            <c:numRef>
              <c:f>'F74&amp;75Atty.informs.ct'!$J$8:$J$13</c:f>
            </c:numRef>
          </c:val>
          <c:extLst>
            <c:ext xmlns:c16="http://schemas.microsoft.com/office/drawing/2014/chart" uri="{C3380CC4-5D6E-409C-BE32-E72D297353CC}">
              <c16:uniqueId val="{00000000-F9E4-40B8-8CE3-73700EE4238B}"/>
            </c:ext>
          </c:extLst>
        </c:ser>
        <c:ser>
          <c:idx val="1"/>
          <c:order val="1"/>
          <c:tx>
            <c:strRef>
              <c:f>'F74&amp;75Atty.informs.ct'!$K$7</c:f>
              <c:strCache>
                <c:ptCount val="1"/>
                <c:pt idx="0">
                  <c:v>Percent</c:v>
                </c:pt>
              </c:strCache>
            </c:strRef>
          </c:tx>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'F74&amp;75Atty.informs.ct'!$I$8:$I$13</c:f>
              <c:strCache>
                <c:ptCount val="6"/>
                <c:pt idx="0">
                  <c:v>Always</c:v>
                </c:pt>
                <c:pt idx="1">
                  <c:v>Usually</c:v>
                </c:pt>
                <c:pt idx="2">
                  <c:v>Sometimes</c:v>
                </c:pt>
                <c:pt idx="3">
                  <c:v>Rarely</c:v>
                </c:pt>
                <c:pt idx="4">
                  <c:v>Never</c:v>
                </c:pt>
                <c:pt idx="5">
                  <c:v>Don't know/ unsure</c:v>
                </c:pt>
              </c:strCache>
            </c:strRef>
          </c:cat>
          <c:val>
            <c:numRef>
              <c:f>'F74&amp;75Atty.informs.ct'!$K$8:$K$13</c:f>
            </c:numRef>
          </c:val>
          <c:extLst>
            <c:ext xmlns:c16="http://schemas.microsoft.com/office/drawing/2014/chart" uri="{C3380CC4-5D6E-409C-BE32-E72D297353CC}">
              <c16:uniqueId val="{00000001-F9E4-40B8-8CE3-73700EE4238B}"/>
            </c:ext>
          </c:extLst>
        </c:ser>
        <c:ser>
          <c:idx val="2"/>
          <c:order val="2"/>
          <c:tx>
            <c:strRef>
              <c:f>'F74&amp;75Atty.informs.ct'!$L$7</c:f>
              <c:strCache>
                <c:ptCount val="1"/>
                <c:pt idx="0">
                  <c:v>How often do Court-appointed Attorneys for children discuss with you that the child has a right to attend court and meet with the Judges?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F9E4-40B8-8CE3-73700EE4238B}"/>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F9E4-40B8-8CE3-73700EE4238B}"/>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F9E4-40B8-8CE3-73700EE4238B}"/>
              </c:ext>
            </c:extLst>
          </c:dPt>
          <c:dPt>
            <c:idx val="3"/>
            <c:bubble3D val="0"/>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F9E4-40B8-8CE3-73700EE4238B}"/>
              </c:ext>
            </c:extLst>
          </c:dPt>
          <c:dPt>
            <c:idx val="4"/>
            <c:bubble3D val="0"/>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B-F9E4-40B8-8CE3-73700EE4238B}"/>
              </c:ext>
            </c:extLst>
          </c:dPt>
          <c:dPt>
            <c:idx val="5"/>
            <c:bubble3D val="0"/>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D-F9E4-40B8-8CE3-73700EE4238B}"/>
              </c:ext>
            </c:extLst>
          </c:dPt>
          <c:dLbls>
            <c:dLbl>
              <c:idx val="0"/>
              <c:layout>
                <c:manualLayout>
                  <c:x val="3.2023713724012186E-2"/>
                  <c:y val="7.2011174041841618E-3"/>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3-F9E4-40B8-8CE3-73700EE4238B}"/>
                </c:ext>
              </c:extLst>
            </c:dLbl>
            <c:dLbl>
              <c:idx val="1"/>
              <c:layout>
                <c:manualLayout>
                  <c:x val="9.7238492019027858E-2"/>
                  <c:y val="-9.2455986861291455E-3"/>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ext xmlns:c16="http://schemas.microsoft.com/office/drawing/2014/chart" uri="{C3380CC4-5D6E-409C-BE32-E72D297353CC}">
                  <c16:uniqueId val="{00000005-F9E4-40B8-8CE3-73700EE4238B}"/>
                </c:ext>
              </c:extLst>
            </c:dLbl>
            <c:dLbl>
              <c:idx val="2"/>
              <c:layout>
                <c:manualLayout>
                  <c:x val="5.6237245894069171E-2"/>
                  <c:y val="5.0221178493039247E-2"/>
                </c:manualLayout>
              </c:layout>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574714868274063"/>
                      <c:h val="9.9415204678362568E-2"/>
                    </c:manualLayout>
                  </c15:layout>
                </c:ext>
                <c:ext xmlns:c16="http://schemas.microsoft.com/office/drawing/2014/chart" uri="{C3380CC4-5D6E-409C-BE32-E72D297353CC}">
                  <c16:uniqueId val="{00000007-F9E4-40B8-8CE3-73700EE4238B}"/>
                </c:ext>
              </c:extLst>
            </c:dLbl>
            <c:dLbl>
              <c:idx val="3"/>
              <c:layout>
                <c:manualLayout>
                  <c:x val="-0.20835243266001849"/>
                  <c:y val="7.6186704732083929E-2"/>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fld id="{B7A27548-F46F-44C1-A1D9-5AE25DB6386D}" type="CATEGORYNAME">
                      <a:rPr lang="en-US" sz="1800">
                        <a:solidFill>
                          <a:schemeClr val="bg1"/>
                        </a:solidFill>
                      </a:rPr>
                      <a:pPr>
                        <a:defRPr sz="1800">
                          <a:solidFill>
                            <a:schemeClr val="tx1"/>
                          </a:solidFill>
                        </a:defRPr>
                      </a:pPr>
                      <a:t>[CATEGORY NAME]</a:t>
                    </a:fld>
                    <a:r>
                      <a:rPr lang="en-US" sz="1800" baseline="0"/>
                      <a:t> </a:t>
                    </a:r>
                    <a:fld id="{CF25689A-7F40-4D94-B0B9-5C0A4AC11C38}" type="VALUE">
                      <a:rPr lang="en-US" sz="1800" baseline="0">
                        <a:solidFill>
                          <a:schemeClr val="bg1"/>
                        </a:solidFill>
                      </a:rPr>
                      <a:pPr>
                        <a:defRPr sz="1800">
                          <a:solidFill>
                            <a:schemeClr val="tx1"/>
                          </a:solidFill>
                        </a:defRPr>
                      </a:pPr>
                      <a:t>[VALUE]</a:t>
                    </a:fld>
                    <a:endParaRPr lang="en-US" sz="1800" baseline="0"/>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3833548943510133"/>
                      <c:h val="9.9415204678362568E-2"/>
                    </c:manualLayout>
                  </c15:layout>
                  <c15:dlblFieldTable/>
                  <c15:showDataLabelsRange val="0"/>
                </c:ext>
                <c:ext xmlns:c16="http://schemas.microsoft.com/office/drawing/2014/chart" uri="{C3380CC4-5D6E-409C-BE32-E72D297353CC}">
                  <c16:uniqueId val="{00000009-F9E4-40B8-8CE3-73700EE4238B}"/>
                </c:ext>
              </c:extLst>
            </c:dLbl>
            <c:dLbl>
              <c:idx val="4"/>
              <c:layout>
                <c:manualLayout>
                  <c:x val="0.22227202194809736"/>
                  <c:y val="-0.21405197157372871"/>
                </c:manualLayout>
              </c:layout>
              <c:tx>
                <c:rich>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fld id="{918540C4-7C11-4CF9-8BA0-0FCD22632ABC}" type="CATEGORYNAME">
                      <a:rPr lang="en-US" sz="1800"/>
                      <a:pPr>
                        <a:defRPr sz="1800">
                          <a:solidFill>
                            <a:schemeClr val="bg1"/>
                          </a:solidFill>
                        </a:defRPr>
                      </a:pPr>
                      <a:t>[CATEGORY NAME]</a:t>
                    </a:fld>
                    <a:r>
                      <a:rPr lang="en-US" sz="1800" baseline="0"/>
                      <a:t> </a:t>
                    </a:r>
                    <a:fld id="{6A0C239B-BFDE-48F8-950E-5060D0B10AE7}" type="VALUE">
                      <a:rPr lang="en-US" sz="1800" baseline="0"/>
                      <a:pPr>
                        <a:defRPr sz="1800">
                          <a:solidFill>
                            <a:schemeClr val="bg1"/>
                          </a:solidFill>
                        </a:defRPr>
                      </a:pPr>
                      <a:t>[VALUE]</a:t>
                    </a:fld>
                    <a:endParaRPr lang="en-US" sz="1800" baseline="0"/>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27194894622648236"/>
                      <c:h val="9.9415204678362568E-2"/>
                    </c:manualLayout>
                  </c15:layout>
                  <c15:dlblFieldTable/>
                  <c15:showDataLabelsRange val="0"/>
                </c:ext>
                <c:ext xmlns:c16="http://schemas.microsoft.com/office/drawing/2014/chart" uri="{C3380CC4-5D6E-409C-BE32-E72D297353CC}">
                  <c16:uniqueId val="{0000000B-F9E4-40B8-8CE3-73700EE4238B}"/>
                </c:ext>
              </c:extLst>
            </c:dLbl>
            <c:dLbl>
              <c:idx val="5"/>
              <c:layout>
                <c:manualLayout>
                  <c:x val="-0.10202809383626529"/>
                  <c:y val="7.1711255391321699E-2"/>
                </c:manualLayout>
              </c:layout>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tx1"/>
                      </a:solidFill>
                      <a:latin typeface="+mn-lt"/>
                      <a:ea typeface="+mn-ea"/>
                      <a:cs typeface="+mn-cs"/>
                    </a:defRPr>
                  </a:pPr>
                  <a:endParaRPr lang="en-US"/>
                </a:p>
              </c:txPr>
              <c:dLblPos val="bestFit"/>
              <c:showLegendKey val="0"/>
              <c:showVal val="1"/>
              <c:showCatName val="1"/>
              <c:showSerName val="0"/>
              <c:showPercent val="0"/>
              <c:showBubbleSize val="0"/>
              <c:separator> </c:separator>
              <c:extLst>
                <c:ext xmlns:c15="http://schemas.microsoft.com/office/drawing/2012/chart" uri="{CE6537A1-D6FC-4f65-9D91-7224C49458BB}">
                  <c15:layout>
                    <c:manualLayout>
                      <c:w val="0.30429047274653409"/>
                      <c:h val="0.15594541910331383"/>
                    </c:manualLayout>
                  </c15:layout>
                </c:ext>
                <c:ext xmlns:c16="http://schemas.microsoft.com/office/drawing/2014/chart" uri="{C3380CC4-5D6E-409C-BE32-E72D297353CC}">
                  <c16:uniqueId val="{0000000D-F9E4-40B8-8CE3-73700EE4238B}"/>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bestFit"/>
            <c:showLegendKey val="0"/>
            <c:showVal val="1"/>
            <c:showCatName val="1"/>
            <c:showSerName val="0"/>
            <c:showPercent val="0"/>
            <c:showBubbleSize val="0"/>
            <c:separator> </c:separator>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'F74&amp;75Atty.informs.ct'!$I$8:$I$13</c:f>
              <c:strCache>
                <c:ptCount val="6"/>
                <c:pt idx="0">
                  <c:v>Always</c:v>
                </c:pt>
                <c:pt idx="1">
                  <c:v>Usually</c:v>
                </c:pt>
                <c:pt idx="2">
                  <c:v>Sometimes</c:v>
                </c:pt>
                <c:pt idx="3">
                  <c:v>Rarely</c:v>
                </c:pt>
                <c:pt idx="4">
                  <c:v>Never</c:v>
                </c:pt>
                <c:pt idx="5">
                  <c:v>Don't know/ unsure</c:v>
                </c:pt>
              </c:strCache>
            </c:strRef>
          </c:cat>
          <c:val>
            <c:numRef>
              <c:f>'F74&amp;75Atty.informs.ct'!$L$8:$L$13</c:f>
              <c:numCache>
                <c:formatCode>0\%;</c:formatCode>
                <c:ptCount val="6"/>
                <c:pt idx="0">
                  <c:v>3.9039039039039038</c:v>
                </c:pt>
                <c:pt idx="1">
                  <c:v>5.7057057057057055</c:v>
                </c:pt>
                <c:pt idx="2">
                  <c:v>4.5045045045045047</c:v>
                </c:pt>
                <c:pt idx="3">
                  <c:v>10.810810810810811</c:v>
                </c:pt>
                <c:pt idx="4">
                  <c:v>68.168168168168165</c:v>
                </c:pt>
                <c:pt idx="5">
                  <c:v>6.9069069069069062</c:v>
                </c:pt>
              </c:numCache>
            </c:numRef>
          </c:val>
          <c:extLst>
            <c:ext xmlns:c16="http://schemas.microsoft.com/office/drawing/2014/chart" uri="{C3380CC4-5D6E-409C-BE32-E72D297353CC}">
              <c16:uniqueId val="{0000000E-F9E4-40B8-8CE3-73700EE4238B}"/>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0" dirty="0">
                <a:solidFill>
                  <a:sysClr val="windowText" lastClr="000000"/>
                </a:solidFill>
              </a:rPr>
              <a:t>Foster</a:t>
            </a:r>
            <a:r>
              <a:rPr lang="en-US" sz="2000" b="0" baseline="0" dirty="0">
                <a:solidFill>
                  <a:sysClr val="windowText" lastClr="000000"/>
                </a:solidFill>
              </a:rPr>
              <a:t> Parents: </a:t>
            </a:r>
            <a:r>
              <a:rPr lang="en-US" sz="2000" b="0" dirty="0">
                <a:solidFill>
                  <a:sysClr val="windowText" lastClr="000000"/>
                </a:solidFill>
              </a:rPr>
              <a:t>If the children in your care are school-aged, how often do children’s attorneys consult with you regarding the child's educational needs?|n=273</a:t>
            </a:r>
          </a:p>
        </c:rich>
      </c:tx>
      <c:layout>
        <c:manualLayout>
          <c:xMode val="edge"/>
          <c:yMode val="edge"/>
          <c:x val="0.13571172353455818"/>
          <c:y val="6.6666676387675178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4212133257778867"/>
          <c:y val="0.22477258570596803"/>
          <c:w val="0.73424816258869896"/>
          <c:h val="0.72430142249183627"/>
        </c:manualLayout>
      </c:layout>
      <c:barChart>
        <c:barDir val="bar"/>
        <c:grouping val="clustered"/>
        <c:varyColors val="0"/>
        <c:ser>
          <c:idx val="0"/>
          <c:order val="0"/>
          <c:tx>
            <c:strRef>
              <c:f>'foster parent'!$I$258</c:f>
              <c:strCache>
                <c:ptCount val="1"/>
                <c:pt idx="0">
                  <c:v> In your experience, if the children in your care are school-aged, how often do children’s attorneys consult with you regarding the child's educational needs?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
            <c:invertIfNegative val="0"/>
            <c:bubble3D val="0"/>
            <c:spPr>
              <a:solidFill>
                <a:schemeClr val="accent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9489-4B7D-9639-A228FBAB3479}"/>
              </c:ext>
            </c:extLst>
          </c:dPt>
          <c:dPt>
            <c:idx val="2"/>
            <c:invertIfNegative val="0"/>
            <c:bubble3D val="0"/>
            <c:spPr>
              <a:solidFill>
                <a:schemeClr val="accent3"/>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9489-4B7D-9639-A228FBAB3479}"/>
              </c:ext>
            </c:extLst>
          </c:dPt>
          <c:dPt>
            <c:idx val="3"/>
            <c:invertIfNegative val="0"/>
            <c:bubble3D val="0"/>
            <c:spPr>
              <a:solidFill>
                <a:schemeClr val="accent4"/>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9489-4B7D-9639-A228FBAB3479}"/>
              </c:ext>
            </c:extLst>
          </c:dPt>
          <c:dPt>
            <c:idx val="4"/>
            <c:invertIfNegative val="0"/>
            <c:bubble3D val="0"/>
            <c:spPr>
              <a:solidFill>
                <a:schemeClr val="accent5"/>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9489-4B7D-9639-A228FBAB3479}"/>
              </c:ext>
            </c:extLst>
          </c:dPt>
          <c:dPt>
            <c:idx val="5"/>
            <c:invertIfNegative val="0"/>
            <c:bubble3D val="0"/>
            <c:spPr>
              <a:solidFill>
                <a:schemeClr val="bg1">
                  <a:lumMod val="6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9489-4B7D-9639-A228FBAB3479}"/>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'foster parent'!$H$259:$H$264</c:f>
              <c:strCache>
                <c:ptCount val="6"/>
                <c:pt idx="0">
                  <c:v>Always</c:v>
                </c:pt>
                <c:pt idx="1">
                  <c:v>Usually</c:v>
                </c:pt>
                <c:pt idx="2">
                  <c:v>Sometimes</c:v>
                </c:pt>
                <c:pt idx="3">
                  <c:v>Rarely</c:v>
                </c:pt>
                <c:pt idx="4">
                  <c:v>Never</c:v>
                </c:pt>
                <c:pt idx="5">
                  <c:v>Don’t know/ unsure</c:v>
                </c:pt>
              </c:strCache>
            </c:strRef>
          </c:cat>
          <c:val>
            <c:numRef>
              <c:f>'foster parent'!$I$259:$I$264</c:f>
              <c:numCache>
                <c:formatCode>0.0\%</c:formatCode>
                <c:ptCount val="6"/>
                <c:pt idx="0">
                  <c:v>3.7</c:v>
                </c:pt>
                <c:pt idx="1">
                  <c:v>8.1</c:v>
                </c:pt>
                <c:pt idx="2">
                  <c:v>13.2</c:v>
                </c:pt>
                <c:pt idx="3">
                  <c:v>18.3</c:v>
                </c:pt>
                <c:pt idx="4">
                  <c:v>52</c:v>
                </c:pt>
                <c:pt idx="5">
                  <c:v>4.8</c:v>
                </c:pt>
              </c:numCache>
            </c:numRef>
          </c:val>
          <c:extLst>
            <c:ext xmlns:c16="http://schemas.microsoft.com/office/drawing/2014/chart" uri="{C3380CC4-5D6E-409C-BE32-E72D297353CC}">
              <c16:uniqueId val="{0000000A-9489-4B7D-9639-A228FBAB3479}"/>
            </c:ext>
          </c:extLst>
        </c:ser>
        <c:dLbls>
          <c:dLblPos val="outEnd"/>
          <c:showLegendKey val="0"/>
          <c:showVal val="1"/>
          <c:showCatName val="0"/>
          <c:showSerName val="0"/>
          <c:showPercent val="0"/>
          <c:showBubbleSize val="0"/>
        </c:dLbls>
        <c:gapWidth val="115"/>
        <c:overlap val="-20"/>
        <c:axId val="291535568"/>
        <c:axId val="291536128"/>
      </c:barChart>
      <c:catAx>
        <c:axId val="29153556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91536128"/>
        <c:crosses val="autoZero"/>
        <c:auto val="1"/>
        <c:lblAlgn val="ctr"/>
        <c:lblOffset val="100"/>
        <c:noMultiLvlLbl val="0"/>
      </c:catAx>
      <c:valAx>
        <c:axId val="291536128"/>
        <c:scaling>
          <c:orientation val="minMax"/>
        </c:scaling>
        <c:delete val="1"/>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91535568"/>
        <c:crosses val="autoZero"/>
        <c:crossBetween val="between"/>
      </c:valAx>
      <c:spPr>
        <a:noFill/>
        <a:ln>
          <a:noFill/>
        </a:ln>
        <a:effectLst/>
      </c:spPr>
    </c:plotArea>
    <c:plotVisOnly val="1"/>
    <c:dispBlanksAs val="gap"/>
    <c:showDLblsOverMax val="0"/>
  </c:chart>
  <c:spPr>
    <a:noFill/>
    <a:ln w="9525" cap="flat" cmpd="sng" algn="ctr">
      <a:solidFill>
        <a:schemeClr val="tx1">
          <a:lumMod val="50000"/>
          <a:lumOff val="50000"/>
        </a:schemeClr>
      </a:solidFill>
      <a:round/>
    </a:ln>
    <a:effectLst/>
  </c:spPr>
  <c:txPr>
    <a:bodyPr/>
    <a:lstStyle/>
    <a:p>
      <a:pPr>
        <a:defRPr/>
      </a:pPr>
      <a:endParaRPr lang="en-US"/>
    </a:p>
  </c:txPr>
  <c:externalData r:id="rId4">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r>
              <a:rPr lang="en-US" sz="1800" b="0">
                <a:solidFill>
                  <a:sysClr val="windowText" lastClr="000000"/>
                </a:solidFill>
              </a:rPr>
              <a:t>Court-Appointed</a:t>
            </a:r>
            <a:r>
              <a:rPr lang="en-US" sz="1800" b="0" baseline="0">
                <a:solidFill>
                  <a:sysClr val="windowText" lastClr="000000"/>
                </a:solidFill>
              </a:rPr>
              <a:t> Attorney Response Time</a:t>
            </a:r>
            <a:endParaRPr lang="en-US" sz="1800" b="0">
              <a:solidFill>
                <a:sysClr val="windowText" lastClr="000000"/>
              </a:solidFill>
            </a:endParaRPr>
          </a:p>
        </c:rich>
      </c:tx>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48891325079541909"/>
          <c:y val="0.17540112811025729"/>
          <c:w val="0.48321965381336979"/>
          <c:h val="0.79516349591971325"/>
        </c:manualLayout>
      </c:layout>
      <c:barChart>
        <c:barDir val="bar"/>
        <c:grouping val="percentStacked"/>
        <c:varyColors val="0"/>
        <c:ser>
          <c:idx val="0"/>
          <c:order val="0"/>
          <c:tx>
            <c:strRef>
              <c:f>f72Atty.response.child!$Q$18</c:f>
              <c:strCache>
                <c:ptCount val="1"/>
                <c:pt idx="0">
                  <c:v>The same day</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f72Atty.response.child!$R$17:$U$17</c:f>
              <c:strCache>
                <c:ptCount val="4"/>
                <c:pt idx="0">
                  <c:v>Court-Appointed Attorneys: "If your child client attempts to contact you, how quickly do you respond?" |n=208</c:v>
                </c:pt>
                <c:pt idx="1">
                  <c:v>Youth in Care: "If you called or messaged your  attorney, when did your  attorneys answer you?"|n=635</c:v>
                </c:pt>
                <c:pt idx="2">
                  <c:v>Court-Appointed Attorneys: "If your child client's caregiver attempts to contact you, how quickly do you respond?"|n=207</c:v>
                </c:pt>
                <c:pt idx="3">
                  <c:v>Foster Parents: "If you tried to call or contact the attorney about a child in your care, when does the attorney generally respond?" |n=475</c:v>
                </c:pt>
              </c:strCache>
            </c:strRef>
          </c:cat>
          <c:val>
            <c:numRef>
              <c:f>f72Atty.response.child!$R$18:$U$18</c:f>
              <c:numCache>
                <c:formatCode>0.0\%;</c:formatCode>
                <c:ptCount val="4"/>
                <c:pt idx="0">
                  <c:v>62.019230769230774</c:v>
                </c:pt>
                <c:pt idx="1">
                  <c:v>19.527559055118111</c:v>
                </c:pt>
                <c:pt idx="2">
                  <c:v>56.5</c:v>
                </c:pt>
                <c:pt idx="3">
                  <c:v>9.6842105263157894</c:v>
                </c:pt>
              </c:numCache>
            </c:numRef>
          </c:val>
          <c:extLst>
            <c:ext xmlns:c16="http://schemas.microsoft.com/office/drawing/2014/chart" uri="{C3380CC4-5D6E-409C-BE32-E72D297353CC}">
              <c16:uniqueId val="{00000000-5FE2-46E6-88B3-D95A3F827ED6}"/>
            </c:ext>
          </c:extLst>
        </c:ser>
        <c:ser>
          <c:idx val="1"/>
          <c:order val="1"/>
          <c:tx>
            <c:strRef>
              <c:f>f72Atty.response.child!$Q$19</c:f>
              <c:strCache>
                <c:ptCount val="1"/>
                <c:pt idx="0">
                  <c:v>Within 48 hours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f72Atty.response.child!$R$17:$U$17</c:f>
              <c:strCache>
                <c:ptCount val="4"/>
                <c:pt idx="0">
                  <c:v>Court-Appointed Attorneys: "If your child client attempts to contact you, how quickly do you respond?" |n=208</c:v>
                </c:pt>
                <c:pt idx="1">
                  <c:v>Youth in Care: "If you called or messaged your  attorney, when did your  attorneys answer you?"|n=635</c:v>
                </c:pt>
                <c:pt idx="2">
                  <c:v>Court-Appointed Attorneys: "If your child client's caregiver attempts to contact you, how quickly do you respond?"|n=207</c:v>
                </c:pt>
                <c:pt idx="3">
                  <c:v>Foster Parents: "If you tried to call or contact the attorney about a child in your care, when does the attorney generally respond?" |n=475</c:v>
                </c:pt>
              </c:strCache>
            </c:strRef>
          </c:cat>
          <c:val>
            <c:numRef>
              <c:f>f72Atty.response.child!$R$19:$U$19</c:f>
              <c:numCache>
                <c:formatCode>0.0\%;</c:formatCode>
                <c:ptCount val="4"/>
                <c:pt idx="0">
                  <c:v>36.538461538461533</c:v>
                </c:pt>
                <c:pt idx="1">
                  <c:v>15.905511811023624</c:v>
                </c:pt>
                <c:pt idx="2">
                  <c:v>41.5</c:v>
                </c:pt>
                <c:pt idx="3">
                  <c:v>23.157894736842106</c:v>
                </c:pt>
              </c:numCache>
            </c:numRef>
          </c:val>
          <c:extLst>
            <c:ext xmlns:c16="http://schemas.microsoft.com/office/drawing/2014/chart" uri="{C3380CC4-5D6E-409C-BE32-E72D297353CC}">
              <c16:uniqueId val="{00000001-5FE2-46E6-88B3-D95A3F827ED6}"/>
            </c:ext>
          </c:extLst>
        </c:ser>
        <c:ser>
          <c:idx val="2"/>
          <c:order val="2"/>
          <c:tx>
            <c:strRef>
              <c:f>f72Atty.response.child!$Q$20</c:f>
              <c:strCache>
                <c:ptCount val="1"/>
                <c:pt idx="0">
                  <c:v>Within 1 week or longer</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5005359056806002E-2"/>
                  <c:y val="-2.3618326064629011E-3"/>
                </c:manualLayout>
              </c:layout>
              <c:numFmt formatCode="0\%;" sourceLinked="0"/>
              <c:spPr>
                <a:noFill/>
                <a:ln>
                  <a:noFill/>
                </a:ln>
                <a:effectLst/>
              </c:spPr>
              <c:txPr>
                <a:bodyPr rot="0" spcFirstLastPara="1" vertOverflow="ellipsis" vert="horz" wrap="square" lIns="38100" tIns="19050" rIns="38100" bIns="19050" anchor="ctr" anchorCtr="1">
                  <a:no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layout>
                    <c:manualLayout>
                      <c:w val="5.105045952857179E-2"/>
                      <c:h val="5.7301698346307849E-2"/>
                    </c:manualLayout>
                  </c15:layout>
                </c:ext>
                <c:ext xmlns:c16="http://schemas.microsoft.com/office/drawing/2014/chart" uri="{C3380CC4-5D6E-409C-BE32-E72D297353CC}">
                  <c16:uniqueId val="{00000002-5FE2-46E6-88B3-D95A3F827ED6}"/>
                </c:ext>
              </c:extLst>
            </c:dLbl>
            <c:dLbl>
              <c:idx val="2"/>
              <c:layout>
                <c:manualLayout>
                  <c:x val="-1.7148981779206859E-2"/>
                  <c:y val="7.4423589309528843E-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FE2-46E6-88B3-D95A3F827ED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f72Atty.response.child!$R$17:$U$17</c:f>
              <c:strCache>
                <c:ptCount val="4"/>
                <c:pt idx="0">
                  <c:v>Court-Appointed Attorneys: "If your child client attempts to contact you, how quickly do you respond?" |n=208</c:v>
                </c:pt>
                <c:pt idx="1">
                  <c:v>Youth in Care: "If you called or messaged your  attorney, when did your  attorneys answer you?"|n=635</c:v>
                </c:pt>
                <c:pt idx="2">
                  <c:v>Court-Appointed Attorneys: "If your child client's caregiver attempts to contact you, how quickly do you respond?"|n=207</c:v>
                </c:pt>
                <c:pt idx="3">
                  <c:v>Foster Parents: "If you tried to call or contact the attorney about a child in your care, when does the attorney generally respond?" |n=475</c:v>
                </c:pt>
              </c:strCache>
            </c:strRef>
          </c:cat>
          <c:val>
            <c:numRef>
              <c:f>f72Atty.response.child!$R$20:$U$20</c:f>
              <c:numCache>
                <c:formatCode>0.0\%;</c:formatCode>
                <c:ptCount val="4"/>
                <c:pt idx="0">
                  <c:v>0.96153846153846156</c:v>
                </c:pt>
                <c:pt idx="1">
                  <c:v>7.9</c:v>
                </c:pt>
                <c:pt idx="2">
                  <c:v>1.4</c:v>
                </c:pt>
                <c:pt idx="3">
                  <c:v>22.7</c:v>
                </c:pt>
              </c:numCache>
            </c:numRef>
          </c:val>
          <c:extLst>
            <c:ext xmlns:c16="http://schemas.microsoft.com/office/drawing/2014/chart" uri="{C3380CC4-5D6E-409C-BE32-E72D297353CC}">
              <c16:uniqueId val="{00000004-5FE2-46E6-88B3-D95A3F827ED6}"/>
            </c:ext>
          </c:extLst>
        </c:ser>
        <c:ser>
          <c:idx val="3"/>
          <c:order val="3"/>
          <c:tx>
            <c:strRef>
              <c:f>f72Atty.response.child!$Q$21</c:f>
              <c:strCache>
                <c:ptCount val="1"/>
                <c:pt idx="0">
                  <c:v>The  attorney does not respond</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5FE2-46E6-88B3-D95A3F827ED6}"/>
                </c:ext>
              </c:extLst>
            </c:dLbl>
            <c:dLbl>
              <c:idx val="2"/>
              <c:delete val="1"/>
              <c:extLst>
                <c:ext xmlns:c15="http://schemas.microsoft.com/office/drawing/2012/chart" uri="{CE6537A1-D6FC-4f65-9D91-7224C49458BB}"/>
                <c:ext xmlns:c16="http://schemas.microsoft.com/office/drawing/2014/chart" uri="{C3380CC4-5D6E-409C-BE32-E72D297353CC}">
                  <c16:uniqueId val="{00000006-5FE2-46E6-88B3-D95A3F827ED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f72Atty.response.child!$R$17:$U$17</c:f>
              <c:strCache>
                <c:ptCount val="4"/>
                <c:pt idx="0">
                  <c:v>Court-Appointed Attorneys: "If your child client attempts to contact you, how quickly do you respond?" |n=208</c:v>
                </c:pt>
                <c:pt idx="1">
                  <c:v>Youth in Care: "If you called or messaged your  attorney, when did your  attorneys answer you?"|n=635</c:v>
                </c:pt>
                <c:pt idx="2">
                  <c:v>Court-Appointed Attorneys: "If your child client's caregiver attempts to contact you, how quickly do you respond?"|n=207</c:v>
                </c:pt>
                <c:pt idx="3">
                  <c:v>Foster Parents: "If you tried to call or contact the attorney about a child in your care, when does the attorney generally respond?" |n=475</c:v>
                </c:pt>
              </c:strCache>
            </c:strRef>
          </c:cat>
          <c:val>
            <c:numRef>
              <c:f>f72Atty.response.child!$R$21:$U$21</c:f>
              <c:numCache>
                <c:formatCode>0.0\%;</c:formatCode>
                <c:ptCount val="4"/>
                <c:pt idx="0">
                  <c:v>0.480769230769231</c:v>
                </c:pt>
                <c:pt idx="1">
                  <c:v>11.496062992125983</c:v>
                </c:pt>
                <c:pt idx="2">
                  <c:v>0.5</c:v>
                </c:pt>
                <c:pt idx="3">
                  <c:v>22.105263157894736</c:v>
                </c:pt>
              </c:numCache>
            </c:numRef>
          </c:val>
          <c:extLst>
            <c:ext xmlns:c16="http://schemas.microsoft.com/office/drawing/2014/chart" uri="{C3380CC4-5D6E-409C-BE32-E72D297353CC}">
              <c16:uniqueId val="{00000007-5FE2-46E6-88B3-D95A3F827ED6}"/>
            </c:ext>
          </c:extLst>
        </c:ser>
        <c:ser>
          <c:idx val="4"/>
          <c:order val="4"/>
          <c:tx>
            <c:strRef>
              <c:f>f72Atty.response.child!$Q$22</c:f>
              <c:strCache>
                <c:ptCount val="1"/>
                <c:pt idx="0">
                  <c:v>Don't know/Did not attempt</c:v>
                </c:pt>
              </c:strCache>
            </c:strRef>
          </c:tx>
          <c:spPr>
            <a:solidFill>
              <a:schemeClr val="bg1">
                <a:lumMod val="65000"/>
              </a:schemeClr>
            </a:solidFill>
            <a:ln>
              <a:noFill/>
            </a:ln>
            <a:effectLst>
              <a:outerShdw blurRad="57150" dist="19050" dir="5400000" algn="ctr" rotWithShape="0">
                <a:srgbClr val="000000">
                  <a:alpha val="63000"/>
                </a:srgbClr>
              </a:outerShdw>
            </a:effectLst>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8-5FE2-46E6-88B3-D95A3F827ED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f72Atty.response.child!$R$17:$U$17</c:f>
              <c:strCache>
                <c:ptCount val="4"/>
                <c:pt idx="0">
                  <c:v>Court-Appointed Attorneys: "If your child client attempts to contact you, how quickly do you respond?" |n=208</c:v>
                </c:pt>
                <c:pt idx="1">
                  <c:v>Youth in Care: "If you called or messaged your  attorney, when did your  attorneys answer you?"|n=635</c:v>
                </c:pt>
                <c:pt idx="2">
                  <c:v>Court-Appointed Attorneys: "If your child client's caregiver attempts to contact you, how quickly do you respond?"|n=207</c:v>
                </c:pt>
                <c:pt idx="3">
                  <c:v>Foster Parents: "If you tried to call or contact the attorney about a child in your care, when does the attorney generally respond?" |n=475</c:v>
                </c:pt>
              </c:strCache>
            </c:strRef>
          </c:cat>
          <c:val>
            <c:numRef>
              <c:f>f72Atty.response.child!$R$22:$U$22</c:f>
              <c:numCache>
                <c:formatCode>0.0\%;</c:formatCode>
                <c:ptCount val="4"/>
                <c:pt idx="1">
                  <c:v>41.102362204724407</c:v>
                </c:pt>
                <c:pt idx="2">
                  <c:v>0</c:v>
                </c:pt>
                <c:pt idx="3">
                  <c:v>22.315789473684212</c:v>
                </c:pt>
              </c:numCache>
            </c:numRef>
          </c:val>
          <c:extLst>
            <c:ext xmlns:c16="http://schemas.microsoft.com/office/drawing/2014/chart" uri="{C3380CC4-5D6E-409C-BE32-E72D297353CC}">
              <c16:uniqueId val="{00000009-5FE2-46E6-88B3-D95A3F827ED6}"/>
            </c:ext>
          </c:extLst>
        </c:ser>
        <c:dLbls>
          <c:dLblPos val="ctr"/>
          <c:showLegendKey val="0"/>
          <c:showVal val="1"/>
          <c:showCatName val="0"/>
          <c:showSerName val="0"/>
          <c:showPercent val="0"/>
          <c:showBubbleSize val="0"/>
        </c:dLbls>
        <c:gapWidth val="150"/>
        <c:overlap val="100"/>
        <c:axId val="291540608"/>
        <c:axId val="291541168"/>
      </c:barChart>
      <c:catAx>
        <c:axId val="291540608"/>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91541168"/>
        <c:crosses val="autoZero"/>
        <c:auto val="1"/>
        <c:lblAlgn val="ctr"/>
        <c:lblOffset val="100"/>
        <c:noMultiLvlLbl val="0"/>
      </c:catAx>
      <c:valAx>
        <c:axId val="291541168"/>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91540608"/>
        <c:crosses val="autoZero"/>
        <c:crossBetween val="between"/>
      </c:valAx>
      <c:spPr>
        <a:noFill/>
        <a:ln>
          <a:noFill/>
        </a:ln>
        <a:effectLst/>
      </c:spPr>
    </c:plotArea>
    <c:legend>
      <c:legendPos val="t"/>
      <c:layout>
        <c:manualLayout>
          <c:xMode val="edge"/>
          <c:yMode val="edge"/>
          <c:x val="3.5719843701209369E-2"/>
          <c:y val="9.0691912628308918E-2"/>
          <c:w val="0.94142204893198644"/>
          <c:h val="8.79428625638662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solidFill>
        <a:schemeClr val="tx1">
          <a:lumMod val="50000"/>
          <a:lumOff val="50000"/>
        </a:schemeClr>
      </a:solidFill>
      <a:round/>
    </a:ln>
    <a:effectLst/>
  </c:spPr>
  <c:txPr>
    <a:bodyPr/>
    <a:lstStyle/>
    <a:p>
      <a:pPr>
        <a:defRPr/>
      </a:pPr>
      <a:endParaRPr lang="en-US"/>
    </a:p>
  </c:txPr>
  <c:externalData r:id="rId4">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How often do parents' attorneys comply with their </a:t>
            </a:r>
            <a:br>
              <a:rPr lang="en-US" sz="2000" b="0">
                <a:solidFill>
                  <a:sysClr val="windowText" lastClr="000000"/>
                </a:solidFill>
              </a:rPr>
            </a:br>
            <a:r>
              <a:rPr lang="en-US" sz="2000" b="0">
                <a:solidFill>
                  <a:sysClr val="windowText" lastClr="000000"/>
                </a:solidFill>
              </a:rPr>
              <a:t>statutory duty of meeting with their clients prior to each hearing?</a:t>
            </a:r>
          </a:p>
        </c:rich>
      </c:tx>
      <c:overlay val="1"/>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262803688000542"/>
          <c:y val="0.30226039926827331"/>
          <c:w val="0.79554665041869765"/>
          <c:h val="0.62017577348286013"/>
        </c:manualLayout>
      </c:layout>
      <c:barChart>
        <c:barDir val="bar"/>
        <c:grouping val="percentStacked"/>
        <c:varyColors val="0"/>
        <c:ser>
          <c:idx val="0"/>
          <c:order val="0"/>
          <c:tx>
            <c:strRef>
              <c:f>'F53&amp;54 Attorneys mtg parents'!$J$17</c:f>
              <c:strCache>
                <c:ptCount val="1"/>
                <c:pt idx="0">
                  <c:v>Always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'F53&amp;54 Attorneys mtg parents'!$K$16:$N$16</c:f>
              <c:strCache>
                <c:ptCount val="2"/>
                <c:pt idx="0">
                  <c:v>DFPS Attorneys | n=96</c:v>
                </c:pt>
                <c:pt idx="1">
                  <c:v>Judges | n=45</c:v>
                </c:pt>
              </c:strCache>
            </c:strRef>
          </c:cat>
          <c:val>
            <c:numRef>
              <c:f>'F53&amp;54 Attorneys mtg parents'!$K$17:$N$17</c:f>
              <c:numCache>
                <c:formatCode>0\%;</c:formatCode>
                <c:ptCount val="2"/>
                <c:pt idx="0">
                  <c:v>4.1666666666666661</c:v>
                </c:pt>
                <c:pt idx="1">
                  <c:v>15.555555555555555</c:v>
                </c:pt>
              </c:numCache>
            </c:numRef>
          </c:val>
          <c:extLst>
            <c:ext xmlns:c16="http://schemas.microsoft.com/office/drawing/2014/chart" uri="{C3380CC4-5D6E-409C-BE32-E72D297353CC}">
              <c16:uniqueId val="{00000000-8ED3-48F6-8ED9-B23045752D73}"/>
            </c:ext>
          </c:extLst>
        </c:ser>
        <c:ser>
          <c:idx val="1"/>
          <c:order val="1"/>
          <c:tx>
            <c:strRef>
              <c:f>'F53&amp;54 Attorneys mtg parents'!$J$18</c:f>
              <c:strCache>
                <c:ptCount val="1"/>
                <c:pt idx="0">
                  <c:v>Often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'F53&amp;54 Attorneys mtg parents'!$K$16:$N$16</c:f>
              <c:strCache>
                <c:ptCount val="2"/>
                <c:pt idx="0">
                  <c:v>DFPS Attorneys | n=96</c:v>
                </c:pt>
                <c:pt idx="1">
                  <c:v>Judges | n=45</c:v>
                </c:pt>
              </c:strCache>
            </c:strRef>
          </c:cat>
          <c:val>
            <c:numRef>
              <c:f>'F53&amp;54 Attorneys mtg parents'!$K$18:$N$18</c:f>
              <c:numCache>
                <c:formatCode>0\%;</c:formatCode>
                <c:ptCount val="2"/>
                <c:pt idx="0">
                  <c:v>20.833333333333336</c:v>
                </c:pt>
                <c:pt idx="1">
                  <c:v>66.666666666666657</c:v>
                </c:pt>
              </c:numCache>
            </c:numRef>
          </c:val>
          <c:extLst>
            <c:ext xmlns:c16="http://schemas.microsoft.com/office/drawing/2014/chart" uri="{C3380CC4-5D6E-409C-BE32-E72D297353CC}">
              <c16:uniqueId val="{00000001-8ED3-48F6-8ED9-B23045752D73}"/>
            </c:ext>
          </c:extLst>
        </c:ser>
        <c:ser>
          <c:idx val="2"/>
          <c:order val="2"/>
          <c:tx>
            <c:strRef>
              <c:f>'F53&amp;54 Attorneys mtg parents'!$J$19</c:f>
              <c:strCache>
                <c:ptCount val="1"/>
                <c:pt idx="0">
                  <c:v>Sometimes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'F53&amp;54 Attorneys mtg parents'!$K$16:$N$16</c:f>
              <c:strCache>
                <c:ptCount val="2"/>
                <c:pt idx="0">
                  <c:v>DFPS Attorneys | n=96</c:v>
                </c:pt>
                <c:pt idx="1">
                  <c:v>Judges | n=45</c:v>
                </c:pt>
              </c:strCache>
            </c:strRef>
          </c:cat>
          <c:val>
            <c:numRef>
              <c:f>'F53&amp;54 Attorneys mtg parents'!$K$19:$N$19</c:f>
              <c:numCache>
                <c:formatCode>0\%;</c:formatCode>
                <c:ptCount val="2"/>
                <c:pt idx="0">
                  <c:v>15.384615384615385</c:v>
                </c:pt>
                <c:pt idx="1">
                  <c:v>11.111111111111111</c:v>
                </c:pt>
              </c:numCache>
            </c:numRef>
          </c:val>
          <c:extLst>
            <c:ext xmlns:c16="http://schemas.microsoft.com/office/drawing/2014/chart" uri="{C3380CC4-5D6E-409C-BE32-E72D297353CC}">
              <c16:uniqueId val="{00000002-8ED3-48F6-8ED9-B23045752D73}"/>
            </c:ext>
          </c:extLst>
        </c:ser>
        <c:ser>
          <c:idx val="3"/>
          <c:order val="3"/>
          <c:tx>
            <c:strRef>
              <c:f>'F53&amp;54 Attorneys mtg parents'!$J$20</c:f>
              <c:strCache>
                <c:ptCount val="1"/>
                <c:pt idx="0">
                  <c:v>Rarely</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'F53&amp;54 Attorneys mtg parents'!$K$16:$N$16</c:f>
              <c:strCache>
                <c:ptCount val="2"/>
                <c:pt idx="0">
                  <c:v>DFPS Attorneys | n=96</c:v>
                </c:pt>
                <c:pt idx="1">
                  <c:v>Judges | n=45</c:v>
                </c:pt>
              </c:strCache>
            </c:strRef>
          </c:cat>
          <c:val>
            <c:numRef>
              <c:f>'F53&amp;54 Attorneys mtg parents'!$K$20:$N$20</c:f>
              <c:numCache>
                <c:formatCode>0\%;</c:formatCode>
                <c:ptCount val="2"/>
                <c:pt idx="0">
                  <c:v>37.5</c:v>
                </c:pt>
                <c:pt idx="1">
                  <c:v>5.2631578947368416</c:v>
                </c:pt>
              </c:numCache>
            </c:numRef>
          </c:val>
          <c:extLst>
            <c:ext xmlns:c16="http://schemas.microsoft.com/office/drawing/2014/chart" uri="{C3380CC4-5D6E-409C-BE32-E72D297353CC}">
              <c16:uniqueId val="{00000003-8ED3-48F6-8ED9-B23045752D73}"/>
            </c:ext>
          </c:extLst>
        </c:ser>
        <c:ser>
          <c:idx val="4"/>
          <c:order val="4"/>
          <c:tx>
            <c:strRef>
              <c:f>'F53&amp;54 Attorneys mtg parents'!$J$21</c:f>
              <c:strCache>
                <c:ptCount val="1"/>
                <c:pt idx="0">
                  <c:v>Never</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4-8ED3-48F6-8ED9-B23045752D73}"/>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'F53&amp;54 Attorneys mtg parents'!$K$16:$N$16</c:f>
              <c:strCache>
                <c:ptCount val="2"/>
                <c:pt idx="0">
                  <c:v>DFPS Attorneys | n=96</c:v>
                </c:pt>
                <c:pt idx="1">
                  <c:v>Judges | n=45</c:v>
                </c:pt>
              </c:strCache>
            </c:strRef>
          </c:cat>
          <c:val>
            <c:numRef>
              <c:f>'F53&amp;54 Attorneys mtg parents'!$K$21:$N$21</c:f>
              <c:numCache>
                <c:formatCode>0\%;</c:formatCode>
                <c:ptCount val="2"/>
                <c:pt idx="0">
                  <c:v>2.083333333333333</c:v>
                </c:pt>
                <c:pt idx="1">
                  <c:v>0</c:v>
                </c:pt>
              </c:numCache>
            </c:numRef>
          </c:val>
          <c:extLst>
            <c:ext xmlns:c16="http://schemas.microsoft.com/office/drawing/2014/chart" uri="{C3380CC4-5D6E-409C-BE32-E72D297353CC}">
              <c16:uniqueId val="{00000005-8ED3-48F6-8ED9-B23045752D73}"/>
            </c:ext>
          </c:extLst>
        </c:ser>
        <c:ser>
          <c:idx val="5"/>
          <c:order val="5"/>
          <c:tx>
            <c:strRef>
              <c:f>'F53&amp;54 Attorneys mtg parents'!$J$22</c:f>
              <c:strCache>
                <c:ptCount val="1"/>
                <c:pt idx="0">
                  <c:v>Don't know/Unsure</c:v>
                </c:pt>
              </c:strCache>
            </c:strRef>
          </c:tx>
          <c:spPr>
            <a:solidFill>
              <a:schemeClr val="bg1">
                <a:lumMod val="6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'F53&amp;54 Attorneys mtg parents'!$K$16:$N$16</c:f>
              <c:strCache>
                <c:ptCount val="2"/>
                <c:pt idx="0">
                  <c:v>DFPS Attorneys | n=96</c:v>
                </c:pt>
                <c:pt idx="1">
                  <c:v>Judges | n=45</c:v>
                </c:pt>
              </c:strCache>
            </c:strRef>
          </c:cat>
          <c:val>
            <c:numRef>
              <c:f>'F53&amp;54 Attorneys mtg parents'!$K$22:$N$22</c:f>
              <c:numCache>
                <c:formatCode>0\%;</c:formatCode>
                <c:ptCount val="2"/>
                <c:pt idx="0">
                  <c:v>13.617463617463619</c:v>
                </c:pt>
                <c:pt idx="1">
                  <c:v>6.6666666666666696</c:v>
                </c:pt>
              </c:numCache>
            </c:numRef>
          </c:val>
          <c:extLst>
            <c:ext xmlns:c16="http://schemas.microsoft.com/office/drawing/2014/chart" uri="{C3380CC4-5D6E-409C-BE32-E72D297353CC}">
              <c16:uniqueId val="{00000006-8ED3-48F6-8ED9-B23045752D73}"/>
            </c:ext>
          </c:extLst>
        </c:ser>
        <c:dLbls>
          <c:dLblPos val="ctr"/>
          <c:showLegendKey val="0"/>
          <c:showVal val="1"/>
          <c:showCatName val="0"/>
          <c:showSerName val="0"/>
          <c:showPercent val="0"/>
          <c:showBubbleSize val="0"/>
        </c:dLbls>
        <c:gapWidth val="150"/>
        <c:overlap val="100"/>
        <c:axId val="291546208"/>
        <c:axId val="291546768"/>
      </c:barChart>
      <c:catAx>
        <c:axId val="29154620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91546768"/>
        <c:crosses val="autoZero"/>
        <c:auto val="1"/>
        <c:lblAlgn val="ctr"/>
        <c:lblOffset val="100"/>
        <c:noMultiLvlLbl val="0"/>
      </c:catAx>
      <c:valAx>
        <c:axId val="29154676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91546208"/>
        <c:crosses val="autoZero"/>
        <c:crossBetween val="between"/>
      </c:valAx>
      <c:spPr>
        <a:noFill/>
        <a:ln>
          <a:noFill/>
        </a:ln>
        <a:effectLst/>
      </c:spPr>
    </c:plotArea>
    <c:legend>
      <c:legendPos val="t"/>
      <c:layout>
        <c:manualLayout>
          <c:xMode val="edge"/>
          <c:yMode val="edge"/>
          <c:x val="0.17426848206474191"/>
          <c:y val="0.19058487621479747"/>
          <c:w val="0.80103573591762567"/>
          <c:h val="0.10922768089571624"/>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r>
              <a:rPr lang="en-US" sz="2000" b="0" dirty="0">
                <a:solidFill>
                  <a:sysClr val="windowText" lastClr="000000"/>
                </a:solidFill>
              </a:rPr>
              <a:t>How often do parents express that their attorney </a:t>
            </a:r>
            <a:br>
              <a:rPr lang="en-US" sz="2000" b="0" dirty="0">
                <a:solidFill>
                  <a:sysClr val="windowText" lastClr="000000"/>
                </a:solidFill>
              </a:rPr>
            </a:br>
            <a:r>
              <a:rPr lang="en-US" sz="2000" b="0" u="sng" dirty="0">
                <a:solidFill>
                  <a:sysClr val="windowText" lastClr="000000"/>
                </a:solidFill>
              </a:rPr>
              <a:t>did not</a:t>
            </a:r>
            <a:r>
              <a:rPr lang="en-US" sz="2000" b="0" u="none" dirty="0">
                <a:solidFill>
                  <a:sysClr val="windowText" lastClr="000000"/>
                </a:solidFill>
              </a:rPr>
              <a:t> </a:t>
            </a:r>
            <a:r>
              <a:rPr lang="en-US" sz="2000" b="0" dirty="0">
                <a:solidFill>
                  <a:sysClr val="windowText" lastClr="000000"/>
                </a:solidFill>
              </a:rPr>
              <a:t>meet with them prior to their court hearing?</a:t>
            </a:r>
          </a:p>
        </c:rich>
      </c:tx>
      <c:overlay val="1"/>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262795275590551"/>
          <c:y val="0.37048806034601567"/>
          <c:w val="0.79554665041869765"/>
          <c:h val="0.53893181672010948"/>
        </c:manualLayout>
      </c:layout>
      <c:barChart>
        <c:barDir val="bar"/>
        <c:grouping val="percentStacked"/>
        <c:varyColors val="0"/>
        <c:ser>
          <c:idx val="0"/>
          <c:order val="0"/>
          <c:tx>
            <c:strRef>
              <c:f>'F53&amp;54 Attorneys mtg parents'!$J$17</c:f>
              <c:strCache>
                <c:ptCount val="1"/>
                <c:pt idx="0">
                  <c:v>Always</c:v>
                </c:pt>
              </c:strCache>
            </c:strRef>
          </c:tx>
          <c:spPr>
            <a:solidFill>
              <a:schemeClr val="accent1"/>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'F53&amp;54 Attorneys mtg parents'!$K$16:$N$16</c:f>
              <c:strCache>
                <c:ptCount val="2"/>
                <c:pt idx="0">
                  <c:v>CASAs| n=711</c:v>
                </c:pt>
                <c:pt idx="1">
                  <c:v>CPS Caseworkers | n=875</c:v>
                </c:pt>
              </c:strCache>
              <c:extLst/>
            </c:strRef>
          </c:cat>
          <c:val>
            <c:numRef>
              <c:f>'F53&amp;54 Attorneys mtg parents'!$K$17:$N$17</c:f>
              <c:numCache>
                <c:formatCode>0\%;</c:formatCode>
                <c:ptCount val="2"/>
                <c:pt idx="0">
                  <c:v>4.9226441631504922</c:v>
                </c:pt>
                <c:pt idx="1">
                  <c:v>10.514285714285714</c:v>
                </c:pt>
              </c:numCache>
              <c:extLst/>
            </c:numRef>
          </c:val>
          <c:extLst>
            <c:ext xmlns:c16="http://schemas.microsoft.com/office/drawing/2014/chart" uri="{C3380CC4-5D6E-409C-BE32-E72D297353CC}">
              <c16:uniqueId val="{00000000-A9C5-4C98-8840-50C766EFB723}"/>
            </c:ext>
          </c:extLst>
        </c:ser>
        <c:ser>
          <c:idx val="1"/>
          <c:order val="1"/>
          <c:tx>
            <c:strRef>
              <c:f>'F53&amp;54 Attorneys mtg parents'!$J$18</c:f>
              <c:strCache>
                <c:ptCount val="1"/>
                <c:pt idx="0">
                  <c:v>Often</c:v>
                </c:pt>
              </c:strCache>
            </c:strRef>
          </c:tx>
          <c:spPr>
            <a:solidFill>
              <a:schemeClr val="accent2"/>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'F53&amp;54 Attorneys mtg parents'!$K$16:$N$16</c:f>
              <c:strCache>
                <c:ptCount val="2"/>
                <c:pt idx="0">
                  <c:v>CASAs| n=711</c:v>
                </c:pt>
                <c:pt idx="1">
                  <c:v>CPS Caseworkers | n=875</c:v>
                </c:pt>
              </c:strCache>
              <c:extLst/>
            </c:strRef>
          </c:cat>
          <c:val>
            <c:numRef>
              <c:f>'F53&amp;54 Attorneys mtg parents'!$K$18:$N$18</c:f>
              <c:numCache>
                <c:formatCode>0\%;</c:formatCode>
                <c:ptCount val="2"/>
                <c:pt idx="0">
                  <c:v>27.70745428973277</c:v>
                </c:pt>
                <c:pt idx="1">
                  <c:v>33.942857142857143</c:v>
                </c:pt>
              </c:numCache>
              <c:extLst/>
            </c:numRef>
          </c:val>
          <c:extLst>
            <c:ext xmlns:c16="http://schemas.microsoft.com/office/drawing/2014/chart" uri="{C3380CC4-5D6E-409C-BE32-E72D297353CC}">
              <c16:uniqueId val="{00000001-A9C5-4C98-8840-50C766EFB723}"/>
            </c:ext>
          </c:extLst>
        </c:ser>
        <c:ser>
          <c:idx val="2"/>
          <c:order val="2"/>
          <c:tx>
            <c:strRef>
              <c:f>'F53&amp;54 Attorneys mtg parents'!$J$19</c:f>
              <c:strCache>
                <c:ptCount val="1"/>
                <c:pt idx="0">
                  <c:v>Sometimes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'F53&amp;54 Attorneys mtg parents'!$K$16:$N$16</c:f>
              <c:strCache>
                <c:ptCount val="2"/>
                <c:pt idx="0">
                  <c:v>CASAs| n=711</c:v>
                </c:pt>
                <c:pt idx="1">
                  <c:v>CPS Caseworkers | n=875</c:v>
                </c:pt>
              </c:strCache>
              <c:extLst/>
            </c:strRef>
          </c:cat>
          <c:val>
            <c:numRef>
              <c:f>'F53&amp;54 Attorneys mtg parents'!$K$19:$N$19</c:f>
              <c:numCache>
                <c:formatCode>0\%;</c:formatCode>
                <c:ptCount val="2"/>
                <c:pt idx="0">
                  <c:v>26.582278481012654</c:v>
                </c:pt>
                <c:pt idx="1">
                  <c:v>16.914285714285715</c:v>
                </c:pt>
              </c:numCache>
              <c:extLst/>
            </c:numRef>
          </c:val>
          <c:extLst>
            <c:ext xmlns:c16="http://schemas.microsoft.com/office/drawing/2014/chart" uri="{C3380CC4-5D6E-409C-BE32-E72D297353CC}">
              <c16:uniqueId val="{00000002-A9C5-4C98-8840-50C766EFB723}"/>
            </c:ext>
          </c:extLst>
        </c:ser>
        <c:ser>
          <c:idx val="3"/>
          <c:order val="3"/>
          <c:tx>
            <c:strRef>
              <c:f>'F53&amp;54 Attorneys mtg parents'!$J$20</c:f>
              <c:strCache>
                <c:ptCount val="1"/>
                <c:pt idx="0">
                  <c:v>Rarely</c:v>
                </c:pt>
              </c:strCache>
            </c:strRef>
          </c:tx>
          <c:spPr>
            <a:solidFill>
              <a:schemeClr val="accent4"/>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'F53&amp;54 Attorneys mtg parents'!$K$16:$N$16</c:f>
              <c:strCache>
                <c:ptCount val="2"/>
                <c:pt idx="0">
                  <c:v>CASAs| n=711</c:v>
                </c:pt>
                <c:pt idx="1">
                  <c:v>CPS Caseworkers | n=875</c:v>
                </c:pt>
              </c:strCache>
              <c:extLst/>
            </c:strRef>
          </c:cat>
          <c:val>
            <c:numRef>
              <c:f>'F53&amp;54 Attorneys mtg parents'!$K$20:$N$20</c:f>
              <c:numCache>
                <c:formatCode>0\%;</c:formatCode>
                <c:ptCount val="2"/>
                <c:pt idx="0">
                  <c:v>10.548523206751055</c:v>
                </c:pt>
                <c:pt idx="1">
                  <c:v>19.885714285714286</c:v>
                </c:pt>
              </c:numCache>
              <c:extLst/>
            </c:numRef>
          </c:val>
          <c:extLst>
            <c:ext xmlns:c16="http://schemas.microsoft.com/office/drawing/2014/chart" uri="{C3380CC4-5D6E-409C-BE32-E72D297353CC}">
              <c16:uniqueId val="{00000003-A9C5-4C98-8840-50C766EFB723}"/>
            </c:ext>
          </c:extLst>
        </c:ser>
        <c:ser>
          <c:idx val="4"/>
          <c:order val="4"/>
          <c:tx>
            <c:strRef>
              <c:f>'F53&amp;54 Attorneys mtg parents'!$J$21</c:f>
              <c:strCache>
                <c:ptCount val="1"/>
                <c:pt idx="0">
                  <c:v>Never</c:v>
                </c:pt>
              </c:strCache>
            </c:strRef>
          </c:tx>
          <c:spPr>
            <a:solidFill>
              <a:schemeClr val="accent5"/>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'F53&amp;54 Attorneys mtg parents'!$K$16:$N$16</c:f>
              <c:strCache>
                <c:ptCount val="2"/>
                <c:pt idx="0">
                  <c:v>CASAs| n=711</c:v>
                </c:pt>
                <c:pt idx="1">
                  <c:v>CPS Caseworkers | n=875</c:v>
                </c:pt>
              </c:strCache>
              <c:extLst/>
            </c:strRef>
          </c:cat>
          <c:val>
            <c:numRef>
              <c:f>'F53&amp;54 Attorneys mtg parents'!$K$21:$N$21</c:f>
              <c:numCache>
                <c:formatCode>0\%;</c:formatCode>
                <c:ptCount val="2"/>
                <c:pt idx="0">
                  <c:v>9.2827004219409286</c:v>
                </c:pt>
                <c:pt idx="1">
                  <c:v>3.7714285714285714</c:v>
                </c:pt>
              </c:numCache>
              <c:extLst/>
            </c:numRef>
          </c:val>
          <c:extLst>
            <c:ext xmlns:c16="http://schemas.microsoft.com/office/drawing/2014/chart" uri="{C3380CC4-5D6E-409C-BE32-E72D297353CC}">
              <c16:uniqueId val="{00000004-A9C5-4C98-8840-50C766EFB723}"/>
            </c:ext>
          </c:extLst>
        </c:ser>
        <c:ser>
          <c:idx val="5"/>
          <c:order val="5"/>
          <c:tx>
            <c:strRef>
              <c:f>'F53&amp;54 Attorneys mtg parents'!$J$22</c:f>
              <c:strCache>
                <c:ptCount val="1"/>
                <c:pt idx="0">
                  <c:v>Don't know/Unsure</c:v>
                </c:pt>
              </c:strCache>
            </c:strRef>
          </c:tx>
          <c:spPr>
            <a:solidFill>
              <a:schemeClr val="bg1">
                <a:lumMod val="6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'F53&amp;54 Attorneys mtg parents'!$K$16:$N$16</c:f>
              <c:strCache>
                <c:ptCount val="2"/>
                <c:pt idx="0">
                  <c:v>CASAs| n=711</c:v>
                </c:pt>
                <c:pt idx="1">
                  <c:v>CPS Caseworkers | n=875</c:v>
                </c:pt>
              </c:strCache>
              <c:extLst/>
            </c:strRef>
          </c:cat>
          <c:val>
            <c:numRef>
              <c:f>'F53&amp;54 Attorneys mtg parents'!$K$22:$N$22</c:f>
              <c:numCache>
                <c:formatCode>0\%;</c:formatCode>
                <c:ptCount val="2"/>
                <c:pt idx="0">
                  <c:v>20.956399437412095</c:v>
                </c:pt>
                <c:pt idx="1">
                  <c:v>14.971428571428572</c:v>
                </c:pt>
              </c:numCache>
              <c:extLst/>
            </c:numRef>
          </c:val>
          <c:extLst>
            <c:ext xmlns:c16="http://schemas.microsoft.com/office/drawing/2014/chart" uri="{C3380CC4-5D6E-409C-BE32-E72D297353CC}">
              <c16:uniqueId val="{00000005-A9C5-4C98-8840-50C766EFB723}"/>
            </c:ext>
          </c:extLst>
        </c:ser>
        <c:dLbls>
          <c:dLblPos val="ctr"/>
          <c:showLegendKey val="0"/>
          <c:showVal val="1"/>
          <c:showCatName val="0"/>
          <c:showSerName val="0"/>
          <c:showPercent val="0"/>
          <c:showBubbleSize val="0"/>
        </c:dLbls>
        <c:gapWidth val="150"/>
        <c:overlap val="100"/>
        <c:axId val="292249520"/>
        <c:axId val="292250080"/>
      </c:barChart>
      <c:catAx>
        <c:axId val="29224952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92250080"/>
        <c:crosses val="autoZero"/>
        <c:auto val="1"/>
        <c:lblAlgn val="ctr"/>
        <c:lblOffset val="100"/>
        <c:noMultiLvlLbl val="0"/>
      </c:catAx>
      <c:valAx>
        <c:axId val="29225008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92249520"/>
        <c:crosses val="autoZero"/>
        <c:crossBetween val="between"/>
      </c:valAx>
      <c:spPr>
        <a:noFill/>
        <a:ln>
          <a:noFill/>
        </a:ln>
        <a:effectLst/>
      </c:spPr>
    </c:plotArea>
    <c:legend>
      <c:legendPos val="t"/>
      <c:layout>
        <c:manualLayout>
          <c:xMode val="edge"/>
          <c:yMode val="edge"/>
          <c:x val="0.17640520896426407"/>
          <c:y val="0.23826433927689147"/>
          <c:w val="0.81171949660138631"/>
          <c:h val="0.10870896056581801"/>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In your experience, how would you rate the quality of legal </a:t>
            </a:r>
            <a:br>
              <a:rPr lang="en-US" sz="2000" b="0">
                <a:solidFill>
                  <a:sysClr val="windowText" lastClr="000000"/>
                </a:solidFill>
              </a:rPr>
            </a:br>
            <a:r>
              <a:rPr lang="en-US" sz="2000" b="0">
                <a:solidFill>
                  <a:sysClr val="windowText" lastClr="000000"/>
                </a:solidFill>
              </a:rPr>
              <a:t>representation displayed by attorneys for DFPS, parents, and children?</a:t>
            </a:r>
          </a:p>
        </c:rich>
      </c:tx>
      <c:overlay val="1"/>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3.3796155444178598E-2"/>
          <c:y val="8.044151808610131E-2"/>
          <c:w val="0.94301994301994319"/>
          <c:h val="0.4384874709057594"/>
        </c:manualLayout>
      </c:layout>
      <c:barChart>
        <c:barDir val="col"/>
        <c:grouping val="stacked"/>
        <c:varyColors val="0"/>
        <c:ser>
          <c:idx val="0"/>
          <c:order val="0"/>
          <c:tx>
            <c:strRef>
              <c:f>'F52 Representation.quality'!$AA$24</c:f>
              <c:strCache>
                <c:ptCount val="1"/>
                <c:pt idx="0">
                  <c:v>Foster Parents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clip" horzOverflow="clip"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1"/>
                <c15:leaderLines>
                  <c:spPr>
                    <a:ln w="9525" cap="flat" cmpd="sng" algn="ctr">
                      <a:solidFill>
                        <a:schemeClr val="tx1">
                          <a:lumMod val="35000"/>
                          <a:lumOff val="65000"/>
                        </a:schemeClr>
                      </a:solidFill>
                      <a:round/>
                    </a:ln>
                    <a:effectLst/>
                  </c:spPr>
                </c15:leaderLines>
              </c:ext>
            </c:extLst>
          </c:dLbls>
          <c:cat>
            <c:multiLvlStrRef>
              <c:f>'F52 Representation.quality'!$Y$25:$Z$42</c:f>
              <c:multiLvlStrCache>
                <c:ptCount val="18"/>
                <c:lvl>
                  <c:pt idx="0">
                    <c:v>DFPS Attorneyss</c:v>
                  </c:pt>
                  <c:pt idx="1">
                    <c:v>Parents' Attorneys</c:v>
                  </c:pt>
                  <c:pt idx="2">
                    <c:v>Children's Attorneys</c:v>
                  </c:pt>
                  <c:pt idx="3">
                    <c:v>DFPS Attorneyss</c:v>
                  </c:pt>
                  <c:pt idx="4">
                    <c:v>Parents' Attorneys</c:v>
                  </c:pt>
                  <c:pt idx="5">
                    <c:v>Children's Attorneys</c:v>
                  </c:pt>
                  <c:pt idx="6">
                    <c:v>DFPS Attorneyss</c:v>
                  </c:pt>
                  <c:pt idx="7">
                    <c:v>Parents' Attorneys</c:v>
                  </c:pt>
                  <c:pt idx="8">
                    <c:v>Children's Attorneys</c:v>
                  </c:pt>
                  <c:pt idx="9">
                    <c:v>DFPS Attorneyss</c:v>
                  </c:pt>
                  <c:pt idx="10">
                    <c:v>Parents' Attorneys</c:v>
                  </c:pt>
                  <c:pt idx="11">
                    <c:v>Children's Attorneys</c:v>
                  </c:pt>
                  <c:pt idx="12">
                    <c:v>DFPS Attorneyss</c:v>
                  </c:pt>
                  <c:pt idx="13">
                    <c:v>Parents' Attorneys</c:v>
                  </c:pt>
                  <c:pt idx="14">
                    <c:v>Children's Attorneys</c:v>
                  </c:pt>
                  <c:pt idx="15">
                    <c:v>DFPS Attorneyss</c:v>
                  </c:pt>
                  <c:pt idx="16">
                    <c:v>Parents' Attorneys</c:v>
                  </c:pt>
                  <c:pt idx="17">
                    <c:v>Children's Attorneys</c:v>
                  </c:pt>
                </c:lvl>
                <c:lvl>
                  <c:pt idx="0">
                    <c:v>Excellent</c:v>
                  </c:pt>
                  <c:pt idx="3">
                    <c:v> Good</c:v>
                  </c:pt>
                  <c:pt idx="6">
                    <c:v>Inconsistent</c:v>
                  </c:pt>
                  <c:pt idx="9">
                    <c:v>Mediocre</c:v>
                  </c:pt>
                  <c:pt idx="12">
                    <c:v>Poor</c:v>
                  </c:pt>
                  <c:pt idx="15">
                    <c:v>Don't know/Unsure</c:v>
                  </c:pt>
                </c:lvl>
              </c:multiLvlStrCache>
            </c:multiLvlStrRef>
          </c:cat>
          <c:val>
            <c:numRef>
              <c:f>'F52 Representation.quality'!$AA$25:$AA$42</c:f>
              <c:numCache>
                <c:formatCode>0.0\%;</c:formatCode>
                <c:ptCount val="18"/>
                <c:pt idx="0">
                  <c:v>11.674008810572687</c:v>
                </c:pt>
                <c:pt idx="1">
                  <c:v>4.9217002237136462</c:v>
                </c:pt>
                <c:pt idx="2">
                  <c:v>9.5343680709534357</c:v>
                </c:pt>
                <c:pt idx="3">
                  <c:v>32.819383259911895</c:v>
                </c:pt>
                <c:pt idx="4">
                  <c:v>30.648769574944073</c:v>
                </c:pt>
                <c:pt idx="5">
                  <c:v>20.620842572062084</c:v>
                </c:pt>
                <c:pt idx="6">
                  <c:v>18.06167400881057</c:v>
                </c:pt>
                <c:pt idx="7">
                  <c:v>21.923937360178972</c:v>
                </c:pt>
                <c:pt idx="8">
                  <c:v>19.068736141906871</c:v>
                </c:pt>
                <c:pt idx="9">
                  <c:v>11.013215859030836</c:v>
                </c:pt>
                <c:pt idx="10">
                  <c:v>11.409395973154362</c:v>
                </c:pt>
                <c:pt idx="11">
                  <c:v>16.62971175166297</c:v>
                </c:pt>
                <c:pt idx="12">
                  <c:v>8.3700440528634363</c:v>
                </c:pt>
                <c:pt idx="13">
                  <c:v>6.9351230425055936</c:v>
                </c:pt>
                <c:pt idx="14">
                  <c:v>22.172949002217297</c:v>
                </c:pt>
                <c:pt idx="15">
                  <c:v>18.06167400881057</c:v>
                </c:pt>
                <c:pt idx="16">
                  <c:v>24.161073825503358</c:v>
                </c:pt>
                <c:pt idx="17">
                  <c:v>11.973392461197339</c:v>
                </c:pt>
              </c:numCache>
            </c:numRef>
          </c:val>
          <c:extLst>
            <c:ext xmlns:c16="http://schemas.microsoft.com/office/drawing/2014/chart" uri="{C3380CC4-5D6E-409C-BE32-E72D297353CC}">
              <c16:uniqueId val="{00000000-2B9D-4B9A-B28B-0360F708AC96}"/>
            </c:ext>
          </c:extLst>
        </c:ser>
        <c:ser>
          <c:idx val="1"/>
          <c:order val="1"/>
          <c:tx>
            <c:strRef>
              <c:f>'F52 Representation.quality'!$AB$24</c:f>
              <c:strCache>
                <c:ptCount val="1"/>
                <c:pt idx="0">
                  <c:v>Judges</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'F52 Representation.quality'!$Y$25:$Z$42</c:f>
              <c:multiLvlStrCache>
                <c:ptCount val="18"/>
                <c:lvl>
                  <c:pt idx="0">
                    <c:v>DFPS Attorneyss</c:v>
                  </c:pt>
                  <c:pt idx="1">
                    <c:v>Parents' Attorneys</c:v>
                  </c:pt>
                  <c:pt idx="2">
                    <c:v>Children's Attorneys</c:v>
                  </c:pt>
                  <c:pt idx="3">
                    <c:v>DFPS Attorneyss</c:v>
                  </c:pt>
                  <c:pt idx="4">
                    <c:v>Parents' Attorneys</c:v>
                  </c:pt>
                  <c:pt idx="5">
                    <c:v>Children's Attorneys</c:v>
                  </c:pt>
                  <c:pt idx="6">
                    <c:v>DFPS Attorneyss</c:v>
                  </c:pt>
                  <c:pt idx="7">
                    <c:v>Parents' Attorneys</c:v>
                  </c:pt>
                  <c:pt idx="8">
                    <c:v>Children's Attorneys</c:v>
                  </c:pt>
                  <c:pt idx="9">
                    <c:v>DFPS Attorneyss</c:v>
                  </c:pt>
                  <c:pt idx="10">
                    <c:v>Parents' Attorneys</c:v>
                  </c:pt>
                  <c:pt idx="11">
                    <c:v>Children's Attorneys</c:v>
                  </c:pt>
                  <c:pt idx="12">
                    <c:v>DFPS Attorneyss</c:v>
                  </c:pt>
                  <c:pt idx="13">
                    <c:v>Parents' Attorneys</c:v>
                  </c:pt>
                  <c:pt idx="14">
                    <c:v>Children's Attorneys</c:v>
                  </c:pt>
                  <c:pt idx="15">
                    <c:v>DFPS Attorneyss</c:v>
                  </c:pt>
                  <c:pt idx="16">
                    <c:v>Parents' Attorneys</c:v>
                  </c:pt>
                  <c:pt idx="17">
                    <c:v>Children's Attorneys</c:v>
                  </c:pt>
                </c:lvl>
                <c:lvl>
                  <c:pt idx="0">
                    <c:v>Excellent</c:v>
                  </c:pt>
                  <c:pt idx="3">
                    <c:v> Good</c:v>
                  </c:pt>
                  <c:pt idx="6">
                    <c:v>Inconsistent</c:v>
                  </c:pt>
                  <c:pt idx="9">
                    <c:v>Mediocre</c:v>
                  </c:pt>
                  <c:pt idx="12">
                    <c:v>Poor</c:v>
                  </c:pt>
                  <c:pt idx="15">
                    <c:v>Don't know/Unsure</c:v>
                  </c:pt>
                </c:lvl>
              </c:multiLvlStrCache>
            </c:multiLvlStrRef>
          </c:cat>
          <c:val>
            <c:numRef>
              <c:f>'F52 Representation.quality'!$AB$25:$AB$42</c:f>
              <c:numCache>
                <c:formatCode>0.0\%;</c:formatCode>
                <c:ptCount val="18"/>
                <c:pt idx="0">
                  <c:v>18.367346938775512</c:v>
                </c:pt>
                <c:pt idx="1">
                  <c:v>10.204081632653061</c:v>
                </c:pt>
                <c:pt idx="2">
                  <c:v>30.612244897959201</c:v>
                </c:pt>
                <c:pt idx="3">
                  <c:v>61.224489795918366</c:v>
                </c:pt>
                <c:pt idx="4">
                  <c:v>59.183673469387756</c:v>
                </c:pt>
                <c:pt idx="5">
                  <c:v>53.061224489795919</c:v>
                </c:pt>
                <c:pt idx="6">
                  <c:v>16.326530612244898</c:v>
                </c:pt>
                <c:pt idx="7">
                  <c:v>24.489795918367346</c:v>
                </c:pt>
                <c:pt idx="8">
                  <c:v>14.285714285714285</c:v>
                </c:pt>
                <c:pt idx="9">
                  <c:v>4.0816326530612246</c:v>
                </c:pt>
                <c:pt idx="10">
                  <c:v>6.1224489795918364</c:v>
                </c:pt>
                <c:pt idx="11">
                  <c:v>2.0408163265306123</c:v>
                </c:pt>
              </c:numCache>
            </c:numRef>
          </c:val>
          <c:extLst>
            <c:ext xmlns:c16="http://schemas.microsoft.com/office/drawing/2014/chart" uri="{C3380CC4-5D6E-409C-BE32-E72D297353CC}">
              <c16:uniqueId val="{00000001-2B9D-4B9A-B28B-0360F708AC96}"/>
            </c:ext>
          </c:extLst>
        </c:ser>
        <c:ser>
          <c:idx val="2"/>
          <c:order val="2"/>
          <c:tx>
            <c:strRef>
              <c:f>'F52 Representation.quality'!$AC$24</c:f>
              <c:strCache>
                <c:ptCount val="1"/>
                <c:pt idx="0">
                  <c:v>CPS Caseworkers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'F52 Representation.quality'!$Y$25:$Z$42</c:f>
              <c:multiLvlStrCache>
                <c:ptCount val="18"/>
                <c:lvl>
                  <c:pt idx="0">
                    <c:v>DFPS Attorneyss</c:v>
                  </c:pt>
                  <c:pt idx="1">
                    <c:v>Parents' Attorneys</c:v>
                  </c:pt>
                  <c:pt idx="2">
                    <c:v>Children's Attorneys</c:v>
                  </c:pt>
                  <c:pt idx="3">
                    <c:v>DFPS Attorneyss</c:v>
                  </c:pt>
                  <c:pt idx="4">
                    <c:v>Parents' Attorneys</c:v>
                  </c:pt>
                  <c:pt idx="5">
                    <c:v>Children's Attorneys</c:v>
                  </c:pt>
                  <c:pt idx="6">
                    <c:v>DFPS Attorneyss</c:v>
                  </c:pt>
                  <c:pt idx="7">
                    <c:v>Parents' Attorneys</c:v>
                  </c:pt>
                  <c:pt idx="8">
                    <c:v>Children's Attorneys</c:v>
                  </c:pt>
                  <c:pt idx="9">
                    <c:v>DFPS Attorneyss</c:v>
                  </c:pt>
                  <c:pt idx="10">
                    <c:v>Parents' Attorneys</c:v>
                  </c:pt>
                  <c:pt idx="11">
                    <c:v>Children's Attorneys</c:v>
                  </c:pt>
                  <c:pt idx="12">
                    <c:v>DFPS Attorneyss</c:v>
                  </c:pt>
                  <c:pt idx="13">
                    <c:v>Parents' Attorneys</c:v>
                  </c:pt>
                  <c:pt idx="14">
                    <c:v>Children's Attorneys</c:v>
                  </c:pt>
                  <c:pt idx="15">
                    <c:v>DFPS Attorneyss</c:v>
                  </c:pt>
                  <c:pt idx="16">
                    <c:v>Parents' Attorneys</c:v>
                  </c:pt>
                  <c:pt idx="17">
                    <c:v>Children's Attorneys</c:v>
                  </c:pt>
                </c:lvl>
                <c:lvl>
                  <c:pt idx="0">
                    <c:v>Excellent</c:v>
                  </c:pt>
                  <c:pt idx="3">
                    <c:v> Good</c:v>
                  </c:pt>
                  <c:pt idx="6">
                    <c:v>Inconsistent</c:v>
                  </c:pt>
                  <c:pt idx="9">
                    <c:v>Mediocre</c:v>
                  </c:pt>
                  <c:pt idx="12">
                    <c:v>Poor</c:v>
                  </c:pt>
                  <c:pt idx="15">
                    <c:v>Don't know/Unsure</c:v>
                  </c:pt>
                </c:lvl>
              </c:multiLvlStrCache>
            </c:multiLvlStrRef>
          </c:cat>
          <c:val>
            <c:numRef>
              <c:f>'F52 Representation.quality'!$AC$25:$AC$42</c:f>
              <c:numCache>
                <c:formatCode>0.0\%;</c:formatCode>
                <c:ptCount val="18"/>
                <c:pt idx="0">
                  <c:v>23.595505617977526</c:v>
                </c:pt>
                <c:pt idx="1">
                  <c:v>8.3521444695259603</c:v>
                </c:pt>
                <c:pt idx="2">
                  <c:v>14.205186020293123</c:v>
                </c:pt>
                <c:pt idx="3">
                  <c:v>41.91011235955056</c:v>
                </c:pt>
                <c:pt idx="4">
                  <c:v>37.358916478555301</c:v>
                </c:pt>
                <c:pt idx="5">
                  <c:v>41.262683201803831</c:v>
                </c:pt>
                <c:pt idx="6">
                  <c:v>21.235955056179776</c:v>
                </c:pt>
                <c:pt idx="7">
                  <c:v>31.264108352144472</c:v>
                </c:pt>
                <c:pt idx="8">
                  <c:v>25.140924464487036</c:v>
                </c:pt>
                <c:pt idx="9">
                  <c:v>6.8539325842696632</c:v>
                </c:pt>
                <c:pt idx="10">
                  <c:v>9.1422121896162523</c:v>
                </c:pt>
                <c:pt idx="11">
                  <c:v>10.033821871476889</c:v>
                </c:pt>
                <c:pt idx="12">
                  <c:v>3.48314606741573</c:v>
                </c:pt>
                <c:pt idx="13">
                  <c:v>4.7404063205417613</c:v>
                </c:pt>
                <c:pt idx="14">
                  <c:v>5.186020293122886</c:v>
                </c:pt>
                <c:pt idx="15">
                  <c:v>2.9213483146067416</c:v>
                </c:pt>
                <c:pt idx="16">
                  <c:v>9.1422121896162523</c:v>
                </c:pt>
                <c:pt idx="17">
                  <c:v>4.1713641488162345</c:v>
                </c:pt>
              </c:numCache>
            </c:numRef>
          </c:val>
          <c:extLst>
            <c:ext xmlns:c16="http://schemas.microsoft.com/office/drawing/2014/chart" uri="{C3380CC4-5D6E-409C-BE32-E72D297353CC}">
              <c16:uniqueId val="{00000002-2B9D-4B9A-B28B-0360F708AC96}"/>
            </c:ext>
          </c:extLst>
        </c:ser>
        <c:ser>
          <c:idx val="3"/>
          <c:order val="3"/>
          <c:tx>
            <c:strRef>
              <c:f>'F52 Representation.quality'!$AD$24</c:f>
              <c:strCache>
                <c:ptCount val="1"/>
                <c:pt idx="0">
                  <c:v>CASAs</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'F52 Representation.quality'!$Y$25:$Z$42</c:f>
              <c:multiLvlStrCache>
                <c:ptCount val="18"/>
                <c:lvl>
                  <c:pt idx="0">
                    <c:v>DFPS Attorneyss</c:v>
                  </c:pt>
                  <c:pt idx="1">
                    <c:v>Parents' Attorneys</c:v>
                  </c:pt>
                  <c:pt idx="2">
                    <c:v>Children's Attorneys</c:v>
                  </c:pt>
                  <c:pt idx="3">
                    <c:v>DFPS Attorneyss</c:v>
                  </c:pt>
                  <c:pt idx="4">
                    <c:v>Parents' Attorneys</c:v>
                  </c:pt>
                  <c:pt idx="5">
                    <c:v>Children's Attorneys</c:v>
                  </c:pt>
                  <c:pt idx="6">
                    <c:v>DFPS Attorneyss</c:v>
                  </c:pt>
                  <c:pt idx="7">
                    <c:v>Parents' Attorneys</c:v>
                  </c:pt>
                  <c:pt idx="8">
                    <c:v>Children's Attorneys</c:v>
                  </c:pt>
                  <c:pt idx="9">
                    <c:v>DFPS Attorneyss</c:v>
                  </c:pt>
                  <c:pt idx="10">
                    <c:v>Parents' Attorneys</c:v>
                  </c:pt>
                  <c:pt idx="11">
                    <c:v>Children's Attorneys</c:v>
                  </c:pt>
                  <c:pt idx="12">
                    <c:v>DFPS Attorneyss</c:v>
                  </c:pt>
                  <c:pt idx="13">
                    <c:v>Parents' Attorneys</c:v>
                  </c:pt>
                  <c:pt idx="14">
                    <c:v>Children's Attorneys</c:v>
                  </c:pt>
                  <c:pt idx="15">
                    <c:v>DFPS Attorneyss</c:v>
                  </c:pt>
                  <c:pt idx="16">
                    <c:v>Parents' Attorneys</c:v>
                  </c:pt>
                  <c:pt idx="17">
                    <c:v>Children's Attorneys</c:v>
                  </c:pt>
                </c:lvl>
                <c:lvl>
                  <c:pt idx="0">
                    <c:v>Excellent</c:v>
                  </c:pt>
                  <c:pt idx="3">
                    <c:v> Good</c:v>
                  </c:pt>
                  <c:pt idx="6">
                    <c:v>Inconsistent</c:v>
                  </c:pt>
                  <c:pt idx="9">
                    <c:v>Mediocre</c:v>
                  </c:pt>
                  <c:pt idx="12">
                    <c:v>Poor</c:v>
                  </c:pt>
                  <c:pt idx="15">
                    <c:v>Don't know/Unsure</c:v>
                  </c:pt>
                </c:lvl>
              </c:multiLvlStrCache>
            </c:multiLvlStrRef>
          </c:cat>
          <c:val>
            <c:numRef>
              <c:f>'F52 Representation.quality'!$AD$25:$AD$42</c:f>
              <c:numCache>
                <c:formatCode>0.0\%;</c:formatCode>
                <c:ptCount val="18"/>
                <c:pt idx="0">
                  <c:v>16.115107913669064</c:v>
                </c:pt>
                <c:pt idx="1">
                  <c:v>4.9490538573508003</c:v>
                </c:pt>
                <c:pt idx="2">
                  <c:v>9.7525473071324598</c:v>
                </c:pt>
                <c:pt idx="3">
                  <c:v>47.194244604316552</c:v>
                </c:pt>
                <c:pt idx="4">
                  <c:v>30.131004366812224</c:v>
                </c:pt>
                <c:pt idx="5">
                  <c:v>31.4410480349345</c:v>
                </c:pt>
                <c:pt idx="6">
                  <c:v>17.410071942446042</c:v>
                </c:pt>
                <c:pt idx="7">
                  <c:v>34.497816593886469</c:v>
                </c:pt>
                <c:pt idx="8">
                  <c:v>30.422125181950509</c:v>
                </c:pt>
                <c:pt idx="9">
                  <c:v>6.6187050359712227</c:v>
                </c:pt>
                <c:pt idx="10">
                  <c:v>13.39155749636099</c:v>
                </c:pt>
                <c:pt idx="11">
                  <c:v>11.790393013100436</c:v>
                </c:pt>
                <c:pt idx="12">
                  <c:v>1.8705035971223021</c:v>
                </c:pt>
                <c:pt idx="13">
                  <c:v>6.5502183406113534</c:v>
                </c:pt>
                <c:pt idx="14">
                  <c:v>11.208151382823871</c:v>
                </c:pt>
                <c:pt idx="15">
                  <c:v>10.791366906474821</c:v>
                </c:pt>
                <c:pt idx="16">
                  <c:v>10.480349344978166</c:v>
                </c:pt>
                <c:pt idx="17">
                  <c:v>5.3857350800582244</c:v>
                </c:pt>
              </c:numCache>
            </c:numRef>
          </c:val>
          <c:extLst>
            <c:ext xmlns:c16="http://schemas.microsoft.com/office/drawing/2014/chart" uri="{C3380CC4-5D6E-409C-BE32-E72D297353CC}">
              <c16:uniqueId val="{00000003-2B9D-4B9A-B28B-0360F708AC96}"/>
            </c:ext>
          </c:extLst>
        </c:ser>
        <c:ser>
          <c:idx val="4"/>
          <c:order val="4"/>
          <c:tx>
            <c:strRef>
              <c:f>'F52 Representation.quality'!$AE$24</c:f>
              <c:strCache>
                <c:ptCount val="1"/>
                <c:pt idx="0">
                  <c:v>Mediators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9"/>
              <c:delete val="1"/>
              <c:extLst>
                <c:ext xmlns:c15="http://schemas.microsoft.com/office/drawing/2012/chart" uri="{CE6537A1-D6FC-4f65-9D91-7224C49458BB}"/>
                <c:ext xmlns:c16="http://schemas.microsoft.com/office/drawing/2014/chart" uri="{C3380CC4-5D6E-409C-BE32-E72D297353CC}">
                  <c16:uniqueId val="{00000004-2B9D-4B9A-B28B-0360F708AC9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'F52 Representation.quality'!$Y$25:$Z$42</c:f>
              <c:multiLvlStrCache>
                <c:ptCount val="18"/>
                <c:lvl>
                  <c:pt idx="0">
                    <c:v>DFPS Attorneyss</c:v>
                  </c:pt>
                  <c:pt idx="1">
                    <c:v>Parents' Attorneys</c:v>
                  </c:pt>
                  <c:pt idx="2">
                    <c:v>Children's Attorneys</c:v>
                  </c:pt>
                  <c:pt idx="3">
                    <c:v>DFPS Attorneyss</c:v>
                  </c:pt>
                  <c:pt idx="4">
                    <c:v>Parents' Attorneys</c:v>
                  </c:pt>
                  <c:pt idx="5">
                    <c:v>Children's Attorneys</c:v>
                  </c:pt>
                  <c:pt idx="6">
                    <c:v>DFPS Attorneyss</c:v>
                  </c:pt>
                  <c:pt idx="7">
                    <c:v>Parents' Attorneys</c:v>
                  </c:pt>
                  <c:pt idx="8">
                    <c:v>Children's Attorneys</c:v>
                  </c:pt>
                  <c:pt idx="9">
                    <c:v>DFPS Attorneyss</c:v>
                  </c:pt>
                  <c:pt idx="10">
                    <c:v>Parents' Attorneys</c:v>
                  </c:pt>
                  <c:pt idx="11">
                    <c:v>Children's Attorneys</c:v>
                  </c:pt>
                  <c:pt idx="12">
                    <c:v>DFPS Attorneyss</c:v>
                  </c:pt>
                  <c:pt idx="13">
                    <c:v>Parents' Attorneys</c:v>
                  </c:pt>
                  <c:pt idx="14">
                    <c:v>Children's Attorneys</c:v>
                  </c:pt>
                  <c:pt idx="15">
                    <c:v>DFPS Attorneyss</c:v>
                  </c:pt>
                  <c:pt idx="16">
                    <c:v>Parents' Attorneys</c:v>
                  </c:pt>
                  <c:pt idx="17">
                    <c:v>Children's Attorneys</c:v>
                  </c:pt>
                </c:lvl>
                <c:lvl>
                  <c:pt idx="0">
                    <c:v>Excellent</c:v>
                  </c:pt>
                  <c:pt idx="3">
                    <c:v> Good</c:v>
                  </c:pt>
                  <c:pt idx="6">
                    <c:v>Inconsistent</c:v>
                  </c:pt>
                  <c:pt idx="9">
                    <c:v>Mediocre</c:v>
                  </c:pt>
                  <c:pt idx="12">
                    <c:v>Poor</c:v>
                  </c:pt>
                  <c:pt idx="15">
                    <c:v>Don't know/Unsure</c:v>
                  </c:pt>
                </c:lvl>
              </c:multiLvlStrCache>
            </c:multiLvlStrRef>
          </c:cat>
          <c:val>
            <c:numRef>
              <c:f>'F52 Representation.quality'!$AE$25:$AE$42</c:f>
              <c:numCache>
                <c:formatCode>0.0\%;</c:formatCode>
                <c:ptCount val="18"/>
                <c:pt idx="0">
                  <c:v>15.789473684210526</c:v>
                </c:pt>
                <c:pt idx="1">
                  <c:v>5.4054054054054053</c:v>
                </c:pt>
                <c:pt idx="2">
                  <c:v>16.216216216216218</c:v>
                </c:pt>
                <c:pt idx="3">
                  <c:v>50</c:v>
                </c:pt>
                <c:pt idx="4">
                  <c:v>37.837837837837839</c:v>
                </c:pt>
                <c:pt idx="5">
                  <c:v>37.837837837837839</c:v>
                </c:pt>
                <c:pt idx="6">
                  <c:v>18.421052631578945</c:v>
                </c:pt>
                <c:pt idx="7">
                  <c:v>35.135135135135137</c:v>
                </c:pt>
                <c:pt idx="8">
                  <c:v>37.837837837837839</c:v>
                </c:pt>
                <c:pt idx="9">
                  <c:v>0</c:v>
                </c:pt>
                <c:pt idx="10">
                  <c:v>13.513513513513514</c:v>
                </c:pt>
                <c:pt idx="12">
                  <c:v>7.8947368421052628</c:v>
                </c:pt>
                <c:pt idx="13">
                  <c:v>2.7027027027027026</c:v>
                </c:pt>
                <c:pt idx="14">
                  <c:v>2.7027027027027026</c:v>
                </c:pt>
                <c:pt idx="15">
                  <c:v>7.8947368421052628</c:v>
                </c:pt>
                <c:pt idx="16">
                  <c:v>5.4054054054054053</c:v>
                </c:pt>
                <c:pt idx="17">
                  <c:v>5.4054054054054053</c:v>
                </c:pt>
              </c:numCache>
            </c:numRef>
          </c:val>
          <c:extLst>
            <c:ext xmlns:c16="http://schemas.microsoft.com/office/drawing/2014/chart" uri="{C3380CC4-5D6E-409C-BE32-E72D297353CC}">
              <c16:uniqueId val="{00000005-2B9D-4B9A-B28B-0360F708AC96}"/>
            </c:ext>
          </c:extLst>
        </c:ser>
        <c:dLbls>
          <c:dLblPos val="ctr"/>
          <c:showLegendKey val="0"/>
          <c:showVal val="1"/>
          <c:showCatName val="0"/>
          <c:showSerName val="0"/>
          <c:showPercent val="0"/>
          <c:showBubbleSize val="0"/>
        </c:dLbls>
        <c:gapWidth val="50"/>
        <c:overlap val="100"/>
        <c:axId val="292259040"/>
        <c:axId val="292259600"/>
      </c:barChart>
      <c:catAx>
        <c:axId val="2922590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92259600"/>
        <c:crosses val="autoZero"/>
        <c:auto val="1"/>
        <c:lblAlgn val="ctr"/>
        <c:lblOffset val="100"/>
        <c:noMultiLvlLbl val="0"/>
      </c:catAx>
      <c:valAx>
        <c:axId val="292259600"/>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92259040"/>
        <c:crosses val="autoZero"/>
        <c:crossBetween val="between"/>
      </c:valAx>
      <c:spPr>
        <a:noFill/>
        <a:ln>
          <a:noFill/>
        </a:ln>
        <a:effectLst/>
      </c:spPr>
    </c:plotArea>
    <c:legend>
      <c:legendPos val="t"/>
      <c:layout>
        <c:manualLayout>
          <c:xMode val="edge"/>
          <c:yMode val="edge"/>
          <c:x val="0.22299466568183129"/>
          <c:y val="0.10339102659337393"/>
          <c:w val="0.619402963690868"/>
          <c:h val="2.843098081511989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solidFill>
        <a:schemeClr val="tx1">
          <a:lumMod val="50000"/>
          <a:lumOff val="50000"/>
        </a:schemeClr>
      </a:solidFill>
      <a:round/>
    </a:ln>
    <a:effectLst/>
  </c:spPr>
  <c:txPr>
    <a:bodyPr/>
    <a:lstStyle/>
    <a:p>
      <a:pPr>
        <a:defRPr/>
      </a:pPr>
      <a:endParaRPr lang="en-U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000" b="1"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DFPS Attorneys:</a:t>
            </a:r>
            <a:r>
              <a:rPr lang="en-US" sz="2000" b="0" baseline="0">
                <a:solidFill>
                  <a:sysClr val="windowText" lastClr="000000"/>
                </a:solidFill>
              </a:rPr>
              <a:t> </a:t>
            </a:r>
            <a:r>
              <a:rPr lang="en-US" sz="2000" b="0">
                <a:solidFill>
                  <a:sysClr val="windowText" lastClr="000000"/>
                </a:solidFill>
              </a:rPr>
              <a:t>If your jurisdiction does appoint attorneys for parents prior to the Adversary Hearing, what effect does it have on the overall direction of the case?|n=88</a:t>
            </a:r>
          </a:p>
        </c:rich>
      </c:tx>
      <c:layout>
        <c:manualLayout>
          <c:xMode val="edge"/>
          <c:yMode val="edge"/>
          <c:x val="0.10026388888888889"/>
          <c:y val="6.6666666666666666E-2"/>
        </c:manualLayout>
      </c:layout>
      <c:overlay val="0"/>
      <c:spPr>
        <a:noFill/>
        <a:ln>
          <a:noFill/>
        </a:ln>
        <a:effectLst/>
      </c:spPr>
      <c:txPr>
        <a:bodyPr rot="0" spcFirstLastPara="1" vertOverflow="ellipsis" vert="horz" wrap="square" anchor="ctr" anchorCtr="1"/>
        <a:lstStyle/>
        <a:p>
          <a:pPr algn="ct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3475867043337131E-2"/>
          <c:y val="0.25294042790105781"/>
          <c:w val="0.90395415840195548"/>
          <c:h val="0.61833579893422408"/>
        </c:manualLayout>
      </c:layout>
      <c:barChart>
        <c:barDir val="col"/>
        <c:grouping val="clustered"/>
        <c:varyColors val="0"/>
        <c:ser>
          <c:idx val="0"/>
          <c:order val="0"/>
          <c:tx>
            <c:strRef>
              <c:f>'CPS Attorneys'!$J$207</c:f>
              <c:strCache>
                <c:ptCount val="1"/>
                <c:pt idx="0">
                  <c:v>If your jurisdiction does appoint attorneys for parents prior to the Adversary Hearing, what effect does it have on the overall direction of the case?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
            <c:invertIfNegative val="0"/>
            <c:bubble3D val="0"/>
            <c:spPr>
              <a:solidFill>
                <a:schemeClr val="accent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85C-412B-B143-B5D5B0554983}"/>
              </c:ext>
            </c:extLst>
          </c:dPt>
          <c:dPt>
            <c:idx val="2"/>
            <c:invertIfNegative val="0"/>
            <c:bubble3D val="0"/>
            <c:spPr>
              <a:solidFill>
                <a:schemeClr val="accent3"/>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85C-412B-B143-B5D5B0554983}"/>
              </c:ext>
            </c:extLst>
          </c:dPt>
          <c:dPt>
            <c:idx val="3"/>
            <c:invertIfNegative val="0"/>
            <c:bubble3D val="0"/>
            <c:spPr>
              <a:solidFill>
                <a:schemeClr val="accent4"/>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285C-412B-B143-B5D5B0554983}"/>
              </c:ext>
            </c:extLst>
          </c:dPt>
          <c:dPt>
            <c:idx val="4"/>
            <c:invertIfNegative val="0"/>
            <c:bubble3D val="0"/>
            <c:spPr>
              <a:solidFill>
                <a:schemeClr val="accent5"/>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7-285C-412B-B143-B5D5B0554983}"/>
              </c:ext>
            </c:extLst>
          </c:dPt>
          <c:dPt>
            <c:idx val="5"/>
            <c:invertIfNegative val="0"/>
            <c:bubble3D val="0"/>
            <c:spPr>
              <a:solidFill>
                <a:schemeClr val="bg1">
                  <a:lumMod val="65000"/>
                </a:schemeClr>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9-285C-412B-B143-B5D5B0554983}"/>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'CPS Attorneys'!$I$208:$I$213</c:f>
              <c:strCache>
                <c:ptCount val="6"/>
                <c:pt idx="0">
                  <c:v>Strong positive effect</c:v>
                </c:pt>
                <c:pt idx="1">
                  <c:v>Somewhat positive effect</c:v>
                </c:pt>
                <c:pt idx="2">
                  <c:v>No effect</c:v>
                </c:pt>
                <c:pt idx="3">
                  <c:v>Somewhat negative effect</c:v>
                </c:pt>
                <c:pt idx="4">
                  <c:v>Strong negative effect</c:v>
                </c:pt>
                <c:pt idx="5">
                  <c:v>Don't know/unsure</c:v>
                </c:pt>
              </c:strCache>
            </c:strRef>
          </c:cat>
          <c:val>
            <c:numRef>
              <c:f>'CPS Attorneys'!$J$208:$J$213</c:f>
              <c:numCache>
                <c:formatCode>0.0\%</c:formatCode>
                <c:ptCount val="6"/>
                <c:pt idx="0">
                  <c:v>25</c:v>
                </c:pt>
                <c:pt idx="1">
                  <c:v>32.954545454545453</c:v>
                </c:pt>
                <c:pt idx="2">
                  <c:v>19.318181818181817</c:v>
                </c:pt>
                <c:pt idx="3">
                  <c:v>9.0909090909090917</c:v>
                </c:pt>
                <c:pt idx="4">
                  <c:v>1.1363636363636365</c:v>
                </c:pt>
                <c:pt idx="5">
                  <c:v>12.5</c:v>
                </c:pt>
              </c:numCache>
            </c:numRef>
          </c:val>
          <c:extLst>
            <c:ext xmlns:c16="http://schemas.microsoft.com/office/drawing/2014/chart" uri="{C3380CC4-5D6E-409C-BE32-E72D297353CC}">
              <c16:uniqueId val="{0000000A-285C-412B-B143-B5D5B0554983}"/>
            </c:ext>
          </c:extLst>
        </c:ser>
        <c:dLbls>
          <c:dLblPos val="outEnd"/>
          <c:showLegendKey val="0"/>
          <c:showVal val="1"/>
          <c:showCatName val="0"/>
          <c:showSerName val="0"/>
          <c:showPercent val="0"/>
          <c:showBubbleSize val="0"/>
        </c:dLbls>
        <c:gapWidth val="100"/>
        <c:overlap val="-24"/>
        <c:axId val="195272640"/>
        <c:axId val="195743200"/>
      </c:barChart>
      <c:catAx>
        <c:axId val="195272640"/>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95743200"/>
        <c:crosses val="autoZero"/>
        <c:auto val="1"/>
        <c:lblAlgn val="ctr"/>
        <c:lblOffset val="100"/>
        <c:noMultiLvlLbl val="0"/>
      </c:catAx>
      <c:valAx>
        <c:axId val="195743200"/>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195272640"/>
        <c:crosses val="autoZero"/>
        <c:crossBetween val="between"/>
      </c:valAx>
      <c:spPr>
        <a:noFill/>
        <a:ln>
          <a:noFill/>
        </a:ln>
        <a:effectLst/>
      </c:spPr>
    </c:plotArea>
    <c:plotVisOnly val="1"/>
    <c:dispBlanksAs val="gap"/>
    <c:showDLblsOverMax val="0"/>
  </c:chart>
  <c:spPr>
    <a:noFill/>
    <a:ln w="9525" cap="flat" cmpd="sng" algn="ctr">
      <a:solidFill>
        <a:schemeClr val="tx1">
          <a:lumMod val="50000"/>
          <a:lumOff val="50000"/>
        </a:schemeClr>
      </a:solidFill>
      <a:round/>
    </a:ln>
    <a:effectLst/>
  </c:spPr>
  <c:txPr>
    <a:bodyPr/>
    <a:lstStyle/>
    <a:p>
      <a:pPr>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r>
              <a:rPr lang="en-US" sz="2000" b="0" dirty="0">
                <a:solidFill>
                  <a:schemeClr val="tx1"/>
                </a:solidFill>
              </a:rPr>
              <a:t>Judges: Do you feel monitoring attorney </a:t>
            </a:r>
            <a:br>
              <a:rPr lang="en-US" sz="2000" b="0" dirty="0">
                <a:solidFill>
                  <a:schemeClr val="tx1"/>
                </a:solidFill>
              </a:rPr>
            </a:br>
            <a:r>
              <a:rPr lang="en-US" sz="2000" b="0" dirty="0">
                <a:solidFill>
                  <a:schemeClr val="tx1"/>
                </a:solidFill>
              </a:rPr>
              <a:t>accountability is an appropriate task for the judiciary?|n=49</a:t>
            </a:r>
          </a:p>
        </c:rich>
      </c:tx>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30108497375328086"/>
          <c:y val="0.28241581807188115"/>
          <c:w val="0.39783016185476816"/>
          <c:h val="0.71253149360843548"/>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B653-4215-97FC-9AEF3A13F9C6}"/>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B653-4215-97FC-9AEF3A13F9C6}"/>
              </c:ext>
            </c:extLst>
          </c:dPt>
          <c:dPt>
            <c:idx val="2"/>
            <c:bubble3D val="0"/>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B653-4215-97FC-9AEF3A13F9C6}"/>
              </c:ext>
            </c:extLst>
          </c:dPt>
          <c:dLbls>
            <c:dLbl>
              <c:idx val="0"/>
              <c:layout>
                <c:manualLayout>
                  <c:x val="-0.11406413358048019"/>
                  <c:y val="-0.23214848619509118"/>
                </c:manualLayout>
              </c:layout>
              <c:tx>
                <c:rich>
                  <a:bodyPr/>
                  <a:lstStyle/>
                  <a:p>
                    <a:fld id="{28D58A1D-6B44-4216-9FF9-0E075F96EDBC}" type="CATEGORYNAME">
                      <a:rPr lang="en-US" sz="1800"/>
                      <a:pPr/>
                      <a:t>[CATEGORY NAME]</a:t>
                    </a:fld>
                    <a:r>
                      <a:rPr lang="en-US" sz="1800"/>
                      <a:t> </a:t>
                    </a:r>
                    <a:fld id="{E50EBF42-650B-48B6-A196-0724A8A2FFF9}" type="PERCENTAGE">
                      <a:rPr lang="en-US" sz="1800" baseline="0"/>
                      <a:pPr/>
                      <a:t>[PERCENTAGE]</a:t>
                    </a:fld>
                    <a:endParaRPr lang="en-US" sz="1800"/>
                  </a:p>
                </c:rich>
              </c:tx>
              <c:dLblPos val="bestFit"/>
              <c:showLegendKey val="0"/>
              <c:showVal val="0"/>
              <c:showCatName val="1"/>
              <c:showSerName val="0"/>
              <c:showPercent val="1"/>
              <c:showBubbleSize val="0"/>
              <c:extLst>
                <c:ext xmlns:c15="http://schemas.microsoft.com/office/drawing/2012/chart" uri="{CE6537A1-D6FC-4f65-9D91-7224C49458BB}">
                  <c15:layout>
                    <c:manualLayout>
                      <c:w val="0.10981398332264272"/>
                      <c:h val="0.11731135066582118"/>
                    </c:manualLayout>
                  </c15:layout>
                  <c15:dlblFieldTable/>
                  <c15:showDataLabelsRange val="0"/>
                </c:ext>
                <c:ext xmlns:c16="http://schemas.microsoft.com/office/drawing/2014/chart" uri="{C3380CC4-5D6E-409C-BE32-E72D297353CC}">
                  <c16:uniqueId val="{00000001-B653-4215-97FC-9AEF3A13F9C6}"/>
                </c:ext>
              </c:extLst>
            </c:dLbl>
            <c:dLbl>
              <c:idx val="1"/>
              <c:layout>
                <c:manualLayout>
                  <c:x val="0.14087669766102842"/>
                  <c:y val="7.0339543004175845E-2"/>
                </c:manualLayout>
              </c:layout>
              <c:tx>
                <c:rich>
                  <a:bodyPr/>
                  <a:lstStyle/>
                  <a:p>
                    <a:fld id="{8A6991E8-5C51-4DA6-B38B-E41979FDBB10}" type="CATEGORYNAME">
                      <a:rPr lang="en-US" sz="1800"/>
                      <a:pPr/>
                      <a:t>[CATEGORY NAME]</a:t>
                    </a:fld>
                    <a:r>
                      <a:rPr lang="en-US" sz="1800"/>
                      <a:t> </a:t>
                    </a:r>
                    <a:fld id="{C3DDF6BE-084A-445D-A839-C244AA583FD2}" type="PERCENTAGE">
                      <a:rPr lang="en-US" sz="1800" baseline="0"/>
                      <a:pPr/>
                      <a:t>[PERCENTAGE]</a:t>
                    </a:fld>
                    <a:endParaRPr lang="en-US" sz="1800"/>
                  </a:p>
                </c:rich>
              </c:tx>
              <c:dLblPos val="bestFit"/>
              <c:showLegendKey val="0"/>
              <c:showVal val="0"/>
              <c:showCatName val="1"/>
              <c:showSerName val="0"/>
              <c:showPercent val="1"/>
              <c:showBubbleSize val="0"/>
              <c:extLst>
                <c:ext xmlns:c15="http://schemas.microsoft.com/office/drawing/2012/chart" uri="{CE6537A1-D6FC-4f65-9D91-7224C49458BB}">
                  <c15:layout>
                    <c:manualLayout>
                      <c:w val="0.15043831515929015"/>
                      <c:h val="0.11731135066582118"/>
                    </c:manualLayout>
                  </c15:layout>
                  <c15:dlblFieldTable/>
                  <c15:showDataLabelsRange val="0"/>
                </c:ext>
                <c:ext xmlns:c16="http://schemas.microsoft.com/office/drawing/2014/chart" uri="{C3380CC4-5D6E-409C-BE32-E72D297353CC}">
                  <c16:uniqueId val="{00000003-B653-4215-97FC-9AEF3A13F9C6}"/>
                </c:ext>
              </c:extLst>
            </c:dLbl>
            <c:dLbl>
              <c:idx val="2"/>
              <c:layout>
                <c:manualLayout>
                  <c:x val="-8.512117803456426E-3"/>
                  <c:y val="5.8151064450277047E-2"/>
                </c:manualLayout>
              </c:layout>
              <c:tx>
                <c:rich>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fld id="{A99F0C2B-DC89-4D91-9E32-899E3B3B02A5}" type="CATEGORYNAME">
                      <a:rPr lang="en-US" sz="1800"/>
                      <a:pPr>
                        <a:defRPr sz="1800">
                          <a:solidFill>
                            <a:sysClr val="windowText" lastClr="000000"/>
                          </a:solidFill>
                        </a:defRPr>
                      </a:pPr>
                      <a:t>[CATEGORY NAME]</a:t>
                    </a:fld>
                    <a:r>
                      <a:rPr lang="en-US" sz="1800" baseline="0"/>
                      <a:t>
</a:t>
                    </a:r>
                    <a:fld id="{3F41C88C-124A-4DD1-9F06-ABCD2515790C}" type="PERCENTAGE">
                      <a:rPr lang="en-US" sz="1800" baseline="0"/>
                      <a:pPr>
                        <a:defRPr sz="1800">
                          <a:solidFill>
                            <a:sysClr val="windowText" lastClr="000000"/>
                          </a:solidFill>
                        </a:defRPr>
                      </a:pPr>
                      <a:t>[PERCENTAGE]</a:t>
                    </a:fld>
                    <a:endParaRPr lang="en-US" sz="1800" baseline="0"/>
                  </a:p>
                </c:rich>
              </c:tx>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B653-4215-97FC-9AEF3A13F9C6}"/>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Judge!$I$169:$I$171</c:f>
              <c:strCache>
                <c:ptCount val="3"/>
                <c:pt idx="0">
                  <c:v>Yes</c:v>
                </c:pt>
                <c:pt idx="1">
                  <c:v>No</c:v>
                </c:pt>
                <c:pt idx="2">
                  <c:v>Don't know/unsure</c:v>
                </c:pt>
              </c:strCache>
            </c:strRef>
          </c:cat>
          <c:val>
            <c:numRef>
              <c:f>Judge!$J$169:$J$171</c:f>
              <c:numCache>
                <c:formatCode>###0.0</c:formatCode>
                <c:ptCount val="3"/>
                <c:pt idx="0">
                  <c:v>71.428571428571431</c:v>
                </c:pt>
                <c:pt idx="1">
                  <c:v>16.326530612244898</c:v>
                </c:pt>
                <c:pt idx="2">
                  <c:v>12.244897959183673</c:v>
                </c:pt>
              </c:numCache>
            </c:numRef>
          </c:val>
          <c:extLst>
            <c:ext xmlns:c16="http://schemas.microsoft.com/office/drawing/2014/chart" uri="{C3380CC4-5D6E-409C-BE32-E72D297353CC}">
              <c16:uniqueId val="{00000006-B653-4215-97FC-9AEF3A13F9C6}"/>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000" b="0" i="0" u="none" strike="noStrike" kern="1200" baseline="0">
                <a:solidFill>
                  <a:schemeClr val="tx1"/>
                </a:solidFill>
                <a:latin typeface="+mn-lt"/>
                <a:ea typeface="+mn-ea"/>
                <a:cs typeface="+mn-cs"/>
              </a:defRPr>
            </a:pPr>
            <a:r>
              <a:rPr lang="en-US" sz="2000" b="0">
                <a:solidFill>
                  <a:schemeClr val="tx1"/>
                </a:solidFill>
              </a:rPr>
              <a:t>Judges: Do you have sufficient </a:t>
            </a:r>
            <a:br>
              <a:rPr lang="en-US" sz="2000" b="0">
                <a:solidFill>
                  <a:schemeClr val="tx1"/>
                </a:solidFill>
              </a:rPr>
            </a:br>
            <a:r>
              <a:rPr lang="en-US" sz="2000" b="0">
                <a:solidFill>
                  <a:schemeClr val="tx1"/>
                </a:solidFill>
              </a:rPr>
              <a:t>time and resources to review </a:t>
            </a:r>
            <a:br>
              <a:rPr lang="en-US" sz="2000" b="0">
                <a:solidFill>
                  <a:schemeClr val="tx1"/>
                </a:solidFill>
              </a:rPr>
            </a:br>
            <a:r>
              <a:rPr lang="en-US" sz="2000" b="0">
                <a:solidFill>
                  <a:schemeClr val="tx1"/>
                </a:solidFill>
              </a:rPr>
              <a:t>attorney compliance with </a:t>
            </a:r>
            <a:br>
              <a:rPr lang="en-US" sz="2000" b="0">
                <a:solidFill>
                  <a:schemeClr val="tx1"/>
                </a:solidFill>
              </a:rPr>
            </a:br>
            <a:r>
              <a:rPr lang="en-US" sz="2000" b="0">
                <a:solidFill>
                  <a:schemeClr val="tx1"/>
                </a:solidFill>
              </a:rPr>
              <a:t>statutory duties and performance standards?|n=51</a:t>
            </a:r>
          </a:p>
        </c:rich>
      </c:tx>
      <c:layout>
        <c:manualLayout>
          <c:xMode val="edge"/>
          <c:yMode val="edge"/>
          <c:x val="0.13434614790798208"/>
          <c:y val="2.4390243902439025E-2"/>
        </c:manualLayout>
      </c:layout>
      <c:overlay val="0"/>
      <c:spPr>
        <a:noFill/>
        <a:ln>
          <a:noFill/>
        </a:ln>
        <a:effectLst/>
      </c:spPr>
      <c:txPr>
        <a:bodyPr rot="0" spcFirstLastPara="1" vertOverflow="ellipsis" vert="horz" wrap="square" anchor="ctr" anchorCtr="1"/>
        <a:lstStyle/>
        <a:p>
          <a:pPr algn="ctr">
            <a:defRPr sz="2000" b="0" i="0" u="none" strike="noStrike" kern="1200" baseline="0">
              <a:solidFill>
                <a:schemeClr val="tx1"/>
              </a:solidFill>
              <a:latin typeface="+mn-lt"/>
              <a:ea typeface="+mn-ea"/>
              <a:cs typeface="+mn-cs"/>
            </a:defRPr>
          </a:pPr>
          <a:endParaRPr lang="en-US"/>
        </a:p>
      </c:txPr>
    </c:title>
    <c:autoTitleDeleted val="0"/>
    <c:plotArea>
      <c:layout/>
      <c:pieChart>
        <c:varyColors val="1"/>
        <c:ser>
          <c:idx val="0"/>
          <c:order val="0"/>
          <c:tx>
            <c:strRef>
              <c:f>Judge!$J$99</c:f>
              <c:strCache>
                <c:ptCount val="1"/>
                <c:pt idx="0">
                  <c:v>Do you have sufficient time and resources to review attorney compliance with statutory duties and performance standards?</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8817-4046-B978-FB1CBD83DABE}"/>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8817-4046-B978-FB1CBD83DABE}"/>
              </c:ext>
            </c:extLst>
          </c:dPt>
          <c:dLbls>
            <c:dLbl>
              <c:idx val="0"/>
              <c:layout>
                <c:manualLayout>
                  <c:x val="-0.19526289605956126"/>
                  <c:y val="0.13314320466039306"/>
                </c:manualLayout>
              </c:layout>
              <c:tx>
                <c:rich>
                  <a:bodyPr/>
                  <a:lstStyle/>
                  <a:p>
                    <a:fld id="{82223206-E971-4434-AB22-6C4B4B90535A}" type="CATEGORYNAME">
                      <a:rPr lang="en-US"/>
                      <a:pPr/>
                      <a:t>[CATEGORY NAME]</a:t>
                    </a:fld>
                    <a:r>
                      <a:rPr lang="en-US"/>
                      <a:t> </a:t>
                    </a:r>
                    <a:fld id="{0F184FBD-E7A6-4FE8-995F-0B47C9E27278}" type="PERCENTAGE">
                      <a:rPr lang="en-US" baseline="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0636165577342047"/>
                      <c:h val="0.11280487804878049"/>
                    </c:manualLayout>
                  </c15:layout>
                  <c15:dlblFieldTable/>
                  <c15:showDataLabelsRange val="0"/>
                </c:ext>
                <c:ext xmlns:c16="http://schemas.microsoft.com/office/drawing/2014/chart" uri="{C3380CC4-5D6E-409C-BE32-E72D297353CC}">
                  <c16:uniqueId val="{00000001-8817-4046-B978-FB1CBD83DABE}"/>
                </c:ext>
              </c:extLst>
            </c:dLbl>
            <c:dLbl>
              <c:idx val="1"/>
              <c:layout>
                <c:manualLayout>
                  <c:x val="0.21433859983188372"/>
                  <c:y val="-0.24281159976954092"/>
                </c:manualLayout>
              </c:layout>
              <c:tx>
                <c:rich>
                  <a:bodyPr/>
                  <a:lstStyle/>
                  <a:p>
                    <a:fld id="{2B20AC72-3FA5-438C-BB79-708F0A5D5805}" type="CATEGORYNAME">
                      <a:rPr lang="en-US"/>
                      <a:pPr/>
                      <a:t>[CATEGORY NAME]</a:t>
                    </a:fld>
                    <a:r>
                      <a:rPr lang="en-US"/>
                      <a:t> </a:t>
                    </a:r>
                    <a:fld id="{DCA08BF7-DA22-46BD-A550-03BB0415DA71}" type="PERCENTAGE">
                      <a:rPr lang="en-US" baseline="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5429193899782138"/>
                      <c:h val="0.11280487804878049"/>
                    </c:manualLayout>
                  </c15:layout>
                  <c15:dlblFieldTable/>
                  <c15:showDataLabelsRange val="0"/>
                </c:ext>
                <c:ext xmlns:c16="http://schemas.microsoft.com/office/drawing/2014/chart" uri="{C3380CC4-5D6E-409C-BE32-E72D297353CC}">
                  <c16:uniqueId val="{00000003-8817-4046-B978-FB1CBD83DAB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Judge!$I$100:$I$101</c:f>
              <c:strCache>
                <c:ptCount val="2"/>
                <c:pt idx="0">
                  <c:v>Yes</c:v>
                </c:pt>
                <c:pt idx="1">
                  <c:v>No</c:v>
                </c:pt>
              </c:strCache>
            </c:strRef>
          </c:cat>
          <c:val>
            <c:numRef>
              <c:f>Judge!$J$100:$J$101</c:f>
              <c:numCache>
                <c:formatCode>###0.0</c:formatCode>
                <c:ptCount val="2"/>
                <c:pt idx="0">
                  <c:v>21.568627450980394</c:v>
                </c:pt>
                <c:pt idx="1">
                  <c:v>68.627450980392155</c:v>
                </c:pt>
              </c:numCache>
            </c:numRef>
          </c:val>
          <c:extLst>
            <c:ext xmlns:c16="http://schemas.microsoft.com/office/drawing/2014/chart" uri="{C3380CC4-5D6E-409C-BE32-E72D297353CC}">
              <c16:uniqueId val="{00000004-8817-4046-B978-FB1CBD83DABE}"/>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b="0">
                <a:solidFill>
                  <a:schemeClr val="tx1"/>
                </a:solidFill>
              </a:rPr>
              <a:t>Judges: Do you use a formal review process to evaluate attorney performance for compliance with statutory duties or other standards </a:t>
            </a:r>
            <a:br>
              <a:rPr lang="en-US" sz="2000" b="0">
                <a:solidFill>
                  <a:schemeClr val="tx1"/>
                </a:solidFill>
              </a:rPr>
            </a:br>
            <a:r>
              <a:rPr lang="en-US" sz="2000" b="0">
                <a:solidFill>
                  <a:schemeClr val="tx1"/>
                </a:solidFill>
              </a:rPr>
              <a:t>of representation?|n=53</a:t>
            </a:r>
          </a:p>
        </c:rich>
      </c:tx>
      <c:layout>
        <c:manualLayout>
          <c:xMode val="edge"/>
          <c:yMode val="edge"/>
          <c:x val="0.14756933508311462"/>
          <c:y val="2.2222222222222223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autoTitleDeleted val="0"/>
    <c:plotArea>
      <c:layout/>
      <c:pieChart>
        <c:varyColors val="1"/>
        <c:ser>
          <c:idx val="0"/>
          <c:order val="0"/>
          <c:tx>
            <c:strRef>
              <c:f>Judge!$J$70</c:f>
              <c:strCache>
                <c:ptCount val="1"/>
                <c:pt idx="0">
                  <c:v>Do you use a formal review process to evaluate attorney performance for compliance with statutory duties or other standards of representation?</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2F77-4363-8A68-110F410088D0}"/>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2F77-4363-8A68-110F410088D0}"/>
              </c:ext>
            </c:extLst>
          </c:dPt>
          <c:dLbls>
            <c:dLbl>
              <c:idx val="0"/>
              <c:layout>
                <c:manualLayout>
                  <c:x val="-0.16025689714830663"/>
                  <c:y val="0.14025372006743198"/>
                </c:manualLayout>
              </c:layout>
              <c:tx>
                <c:rich>
                  <a:bodyPr/>
                  <a:lstStyle/>
                  <a:p>
                    <a:fld id="{5DD91541-B1EC-47CA-B6C6-6AE8750DB361}" type="CATEGORYNAME">
                      <a:rPr lang="en-US"/>
                      <a:pPr/>
                      <a:t>[CATEGORY NAME]</a:t>
                    </a:fld>
                    <a:r>
                      <a:rPr lang="en-US"/>
                      <a:t> </a:t>
                    </a:r>
                    <a:fld id="{4A2DEFF0-E4A5-4ED8-9C94-5A4489877529}" type="PERCENTAGE">
                      <a:rPr lang="en-US" baseline="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4591639871382637"/>
                      <c:h val="0.11305764921572621"/>
                    </c:manualLayout>
                  </c15:layout>
                  <c15:dlblFieldTable/>
                  <c15:showDataLabelsRange val="0"/>
                </c:ext>
                <c:ext xmlns:c16="http://schemas.microsoft.com/office/drawing/2014/chart" uri="{C3380CC4-5D6E-409C-BE32-E72D297353CC}">
                  <c16:uniqueId val="{00000001-2F77-4363-8A68-110F410088D0}"/>
                </c:ext>
              </c:extLst>
            </c:dLbl>
            <c:dLbl>
              <c:idx val="1"/>
              <c:layout>
                <c:manualLayout>
                  <c:x val="0.13425694778506383"/>
                  <c:y val="-0.2727643104501935"/>
                </c:manualLayout>
              </c:layout>
              <c:tx>
                <c:rich>
                  <a:bodyPr/>
                  <a:lstStyle/>
                  <a:p>
                    <a:fld id="{1BBBE754-3EC5-462C-8402-BFE3376A7AB2}" type="CATEGORYNAME">
                      <a:rPr lang="en-US"/>
                      <a:pPr/>
                      <a:t>[CATEGORY NAME]</a:t>
                    </a:fld>
                    <a:r>
                      <a:rPr lang="en-US"/>
                      <a:t> </a:t>
                    </a:r>
                    <a:fld id="{EC9925D1-6F73-4E35-9893-384529157B95}" type="PERCENTAGE">
                      <a:rPr lang="en-US" baseline="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7163987138263668"/>
                      <c:h val="0.11305764921572621"/>
                    </c:manualLayout>
                  </c15:layout>
                  <c15:dlblFieldTable/>
                  <c15:showDataLabelsRange val="0"/>
                </c:ext>
                <c:ext xmlns:c16="http://schemas.microsoft.com/office/drawing/2014/chart" uri="{C3380CC4-5D6E-409C-BE32-E72D297353CC}">
                  <c16:uniqueId val="{00000003-2F77-4363-8A68-110F410088D0}"/>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Judge!$I$71:$I$72</c:f>
              <c:strCache>
                <c:ptCount val="2"/>
                <c:pt idx="0">
                  <c:v>Yes</c:v>
                </c:pt>
                <c:pt idx="1">
                  <c:v>No</c:v>
                </c:pt>
              </c:strCache>
            </c:strRef>
          </c:cat>
          <c:val>
            <c:numRef>
              <c:f>Judge!$J$71:$J$72</c:f>
              <c:numCache>
                <c:formatCode>###0.0</c:formatCode>
                <c:ptCount val="2"/>
                <c:pt idx="0">
                  <c:v>11.320754716981133</c:v>
                </c:pt>
                <c:pt idx="1">
                  <c:v>81.132075471698116</c:v>
                </c:pt>
              </c:numCache>
            </c:numRef>
          </c:val>
          <c:extLst>
            <c:ext xmlns:c16="http://schemas.microsoft.com/office/drawing/2014/chart" uri="{C3380CC4-5D6E-409C-BE32-E72D297353CC}">
              <c16:uniqueId val="{00000004-2F77-4363-8A68-110F410088D0}"/>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b="0" dirty="0">
                <a:solidFill>
                  <a:schemeClr val="tx1"/>
                </a:solidFill>
              </a:rPr>
              <a:t>Court-Appointed Attorneys: Is there a mechanism in place </a:t>
            </a:r>
            <a:br>
              <a:rPr lang="en-US" sz="2000" b="0" dirty="0">
                <a:solidFill>
                  <a:schemeClr val="tx1"/>
                </a:solidFill>
              </a:rPr>
            </a:br>
            <a:r>
              <a:rPr lang="en-US" sz="2000" b="0" dirty="0">
                <a:solidFill>
                  <a:schemeClr val="tx1"/>
                </a:solidFill>
              </a:rPr>
              <a:t>for a parent or child to obtain </a:t>
            </a:r>
            <a:br>
              <a:rPr lang="en-US" sz="2000" b="0" dirty="0">
                <a:solidFill>
                  <a:schemeClr val="tx1"/>
                </a:solidFill>
              </a:rPr>
            </a:br>
            <a:r>
              <a:rPr lang="en-US" sz="2000" b="0" dirty="0">
                <a:solidFill>
                  <a:schemeClr val="tx1"/>
                </a:solidFill>
              </a:rPr>
              <a:t>a new attorney if he/she is dissatisfied?|n=199</a:t>
            </a:r>
          </a:p>
        </c:rich>
      </c:tx>
      <c:layout>
        <c:manualLayout>
          <c:xMode val="edge"/>
          <c:yMode val="edge"/>
          <c:x val="0.10294887454196475"/>
          <c:y val="0.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3333333333333333"/>
          <c:y val="0.37800918635170599"/>
          <c:w val="0.77222222222222225"/>
          <c:h val="0.51481481481481484"/>
        </c:manualLayout>
      </c:layout>
      <c:pieChart>
        <c:varyColors val="1"/>
        <c:ser>
          <c:idx val="0"/>
          <c:order val="0"/>
          <c:tx>
            <c:strRef>
              <c:f>Attorney!$J$1182</c:f>
              <c:strCache>
                <c:ptCount val="1"/>
                <c:pt idx="0">
                  <c:v>Is there a mechanism in place for a parent or child to obtain a new attorney if he/she is dissatisfied with the original court-appointed attorney?</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FBB5-46ED-B4A6-9FC7CCF55EED}"/>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FBB5-46ED-B4A6-9FC7CCF55EED}"/>
              </c:ext>
            </c:extLst>
          </c:dPt>
          <c:dLbls>
            <c:dLbl>
              <c:idx val="0"/>
              <c:layout>
                <c:manualLayout>
                  <c:x val="-0.20261866162660969"/>
                  <c:y val="-0.25566145403525348"/>
                </c:manualLayout>
              </c:layout>
              <c:tx>
                <c:rich>
                  <a:bodyPr/>
                  <a:lstStyle/>
                  <a:p>
                    <a:fld id="{54B1ABCC-385D-4D12-A076-92FA9175BDC4}" type="CATEGORYNAME">
                      <a:rPr lang="en-US"/>
                      <a:pPr/>
                      <a:t>[CATEGORY NAME]</a:t>
                    </a:fld>
                    <a:r>
                      <a:rPr lang="en-US"/>
                      <a:t> </a:t>
                    </a:r>
                    <a:fld id="{403FEBB2-463F-4E44-B628-618BB9317FC6}" type="PERCENTAGE">
                      <a:rPr lang="en-US" baseline="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3046411776732775"/>
                      <c:h val="0.11250760186499088"/>
                    </c:manualLayout>
                  </c15:layout>
                  <c15:dlblFieldTable/>
                  <c15:showDataLabelsRange val="0"/>
                </c:ext>
                <c:ext xmlns:c16="http://schemas.microsoft.com/office/drawing/2014/chart" uri="{C3380CC4-5D6E-409C-BE32-E72D297353CC}">
                  <c16:uniqueId val="{00000001-FBB5-46ED-B4A6-9FC7CCF55EED}"/>
                </c:ext>
              </c:extLst>
            </c:dLbl>
            <c:dLbl>
              <c:idx val="1"/>
              <c:layout>
                <c:manualLayout>
                  <c:x val="0.25647136741482335"/>
                  <c:y val="0.15835758215201814"/>
                </c:manualLayout>
              </c:layout>
              <c:tx>
                <c:rich>
                  <a:bodyPr/>
                  <a:lstStyle/>
                  <a:p>
                    <a:fld id="{6DB0A8EE-09C2-4E98-80A0-BC04B40A5012}" type="CATEGORYNAME">
                      <a:rPr lang="en-US"/>
                      <a:pPr/>
                      <a:t>[CATEGORY NAME]</a:t>
                    </a:fld>
                    <a:r>
                      <a:rPr lang="en-US"/>
                      <a:t> </a:t>
                    </a:r>
                    <a:fld id="{DDF6165E-29D0-44AB-8409-3DE817494DCB}" type="PERCENTAGE">
                      <a:rPr lang="en-US" baseline="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5090983438969539"/>
                      <c:h val="0.11250760186499088"/>
                    </c:manualLayout>
                  </c15:layout>
                  <c15:dlblFieldTable/>
                  <c15:showDataLabelsRange val="0"/>
                </c:ext>
                <c:ext xmlns:c16="http://schemas.microsoft.com/office/drawing/2014/chart" uri="{C3380CC4-5D6E-409C-BE32-E72D297353CC}">
                  <c16:uniqueId val="{00000003-FBB5-46ED-B4A6-9FC7CCF55EED}"/>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Attorney!$I$1183:$I$1184</c:f>
              <c:strCache>
                <c:ptCount val="2"/>
                <c:pt idx="0">
                  <c:v>Yes</c:v>
                </c:pt>
                <c:pt idx="1">
                  <c:v>No</c:v>
                </c:pt>
              </c:strCache>
            </c:strRef>
          </c:cat>
          <c:val>
            <c:numRef>
              <c:f>Attorney!$J$1183:$J$1184</c:f>
              <c:numCache>
                <c:formatCode>###0.0</c:formatCode>
                <c:ptCount val="2"/>
                <c:pt idx="0">
                  <c:v>74.371859296482413</c:v>
                </c:pt>
                <c:pt idx="1">
                  <c:v>25.628140703517587</c:v>
                </c:pt>
              </c:numCache>
            </c:numRef>
          </c:val>
          <c:extLst>
            <c:ext xmlns:c16="http://schemas.microsoft.com/office/drawing/2014/chart" uri="{C3380CC4-5D6E-409C-BE32-E72D297353CC}">
              <c16:uniqueId val="{00000004-FBB5-46ED-B4A6-9FC7CCF55EED}"/>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r>
              <a:rPr lang="en-US" sz="2000" b="0">
                <a:solidFill>
                  <a:schemeClr val="tx1"/>
                </a:solidFill>
              </a:rPr>
              <a:t>Judges:</a:t>
            </a:r>
            <a:r>
              <a:rPr lang="en-US" sz="2000" b="0" baseline="0">
                <a:solidFill>
                  <a:schemeClr val="tx1"/>
                </a:solidFill>
              </a:rPr>
              <a:t> </a:t>
            </a:r>
            <a:r>
              <a:rPr lang="en-US" sz="2000" b="0">
                <a:solidFill>
                  <a:schemeClr val="tx1"/>
                </a:solidFill>
              </a:rPr>
              <a:t>Do you have a formal procedure if a parent or child </a:t>
            </a:r>
            <a:br>
              <a:rPr lang="en-US" sz="2000" b="0">
                <a:solidFill>
                  <a:schemeClr val="tx1"/>
                </a:solidFill>
              </a:rPr>
            </a:br>
            <a:r>
              <a:rPr lang="en-US" sz="2000" b="0">
                <a:solidFill>
                  <a:schemeClr val="tx1"/>
                </a:solidFill>
              </a:rPr>
              <a:t>has a complaint about their representation? |n=50</a:t>
            </a:r>
          </a:p>
        </c:rich>
      </c:tx>
      <c:layout>
        <c:manualLayout>
          <c:xMode val="edge"/>
          <c:yMode val="edge"/>
          <c:x val="0.11885608048993876"/>
          <c:y val="0.1104377369495479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mn-lt"/>
              <a:ea typeface="+mn-ea"/>
              <a:cs typeface="+mn-cs"/>
            </a:defRPr>
          </a:pPr>
          <a:endParaRPr lang="en-US"/>
        </a:p>
      </c:txPr>
    </c:title>
    <c:autoTitleDeleted val="0"/>
    <c:plotArea>
      <c:layout>
        <c:manualLayout>
          <c:layoutTarget val="inner"/>
          <c:xMode val="edge"/>
          <c:yMode val="edge"/>
          <c:x val="0.11356692913385827"/>
          <c:y val="0.3786449402158063"/>
          <c:w val="0.78306321084864394"/>
          <c:h val="0.52204214056576259"/>
        </c:manualLayout>
      </c:layout>
      <c:pieChart>
        <c:varyColors val="1"/>
        <c:ser>
          <c:idx val="0"/>
          <c:order val="0"/>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410A-46FA-B808-3ED13BAC5AEA}"/>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410A-46FA-B808-3ED13BAC5AEA}"/>
              </c:ext>
            </c:extLst>
          </c:dPt>
          <c:dLbls>
            <c:dLbl>
              <c:idx val="0"/>
              <c:layout>
                <c:manualLayout>
                  <c:x val="-0.21878893263342092"/>
                  <c:y val="0.16082691746864974"/>
                </c:manualLayout>
              </c:layout>
              <c:tx>
                <c:rich>
                  <a:bodyPr/>
                  <a:lstStyle/>
                  <a:p>
                    <a:fld id="{1C409587-C8E2-42E0-83C4-B8D70A0C0F9C}" type="CATEGORYNAME">
                      <a:rPr lang="en-US"/>
                      <a:pPr/>
                      <a:t>[CATEGORY NAME]</a:t>
                    </a:fld>
                    <a:r>
                      <a:rPr lang="en-US"/>
                      <a:t> </a:t>
                    </a:r>
                    <a:fld id="{BD1961B6-E768-4E1A-854E-C17641C44AF4}" type="PERCENTAGE">
                      <a:rPr lang="en-US" baseline="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20845588235294119"/>
                      <c:h val="0.11212121212121212"/>
                    </c:manualLayout>
                  </c15:layout>
                  <c15:dlblFieldTable/>
                  <c15:showDataLabelsRange val="0"/>
                </c:ext>
                <c:ext xmlns:c16="http://schemas.microsoft.com/office/drawing/2014/chart" uri="{C3380CC4-5D6E-409C-BE32-E72D297353CC}">
                  <c16:uniqueId val="{00000001-410A-46FA-B808-3ED13BAC5AEA}"/>
                </c:ext>
              </c:extLst>
            </c:dLbl>
            <c:dLbl>
              <c:idx val="1"/>
              <c:layout>
                <c:manualLayout>
                  <c:x val="0.19850806218156555"/>
                  <c:y val="-0.27740427901057835"/>
                </c:manualLayout>
              </c:layout>
              <c:tx>
                <c:rich>
                  <a:bodyPr/>
                  <a:lstStyle/>
                  <a:p>
                    <a:fld id="{7CBB67AF-EDED-4652-914B-1ACE4FD12DDC}" type="CATEGORYNAME">
                      <a:rPr lang="en-US"/>
                      <a:pPr/>
                      <a:t>[CATEGORY NAME]</a:t>
                    </a:fld>
                    <a:r>
                      <a:rPr lang="en-US"/>
                      <a:t> </a:t>
                    </a:r>
                    <a:fld id="{3055530B-91A7-464D-9355-8DA137C1135C}" type="PERCENTAGE">
                      <a:rPr lang="en-US" baseline="0"/>
                      <a:pPr/>
                      <a:t>[PERCENTAGE]</a:t>
                    </a:fld>
                    <a:endParaRPr lang="en-US"/>
                  </a:p>
                </c:rich>
              </c:tx>
              <c:dLblPos val="bestFit"/>
              <c:showLegendKey val="0"/>
              <c:showVal val="0"/>
              <c:showCatName val="1"/>
              <c:showSerName val="0"/>
              <c:showPercent val="1"/>
              <c:showBubbleSize val="0"/>
              <c:extLst>
                <c:ext xmlns:c15="http://schemas.microsoft.com/office/drawing/2012/chart" uri="{CE6537A1-D6FC-4f65-9D91-7224C49458BB}">
                  <c15:layout>
                    <c:manualLayout>
                      <c:w val="0.32334558823529413"/>
                      <c:h val="0.11212121212121212"/>
                    </c:manualLayout>
                  </c15:layout>
                  <c15:dlblFieldTable/>
                  <c15:showDataLabelsRange val="0"/>
                </c:ext>
                <c:ext xmlns:c16="http://schemas.microsoft.com/office/drawing/2014/chart" uri="{C3380CC4-5D6E-409C-BE32-E72D297353CC}">
                  <c16:uniqueId val="{00000003-410A-46FA-B808-3ED13BAC5AE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'F87'!$X$19:$X$20</c:f>
              <c:strCache>
                <c:ptCount val="2"/>
                <c:pt idx="0">
                  <c:v>Yes</c:v>
                </c:pt>
                <c:pt idx="1">
                  <c:v>No</c:v>
                </c:pt>
              </c:strCache>
            </c:strRef>
          </c:cat>
          <c:val>
            <c:numRef>
              <c:f>'F87'!$Y$19:$Y$20</c:f>
              <c:numCache>
                <c:formatCode>###0.0</c:formatCode>
                <c:ptCount val="2"/>
                <c:pt idx="0">
                  <c:v>22</c:v>
                </c:pt>
                <c:pt idx="1">
                  <c:v>78</c:v>
                </c:pt>
              </c:numCache>
            </c:numRef>
          </c:val>
          <c:extLst>
            <c:ext xmlns:c16="http://schemas.microsoft.com/office/drawing/2014/chart" uri="{C3380CC4-5D6E-409C-BE32-E72D297353CC}">
              <c16:uniqueId val="{00000004-410A-46FA-B808-3ED13BAC5AEA}"/>
            </c:ext>
          </c:extLst>
        </c:ser>
        <c:dLbls>
          <c:dLblPos val="ctr"/>
          <c:showLegendKey val="0"/>
          <c:showVal val="0"/>
          <c:showCatName val="1"/>
          <c:showSerName val="0"/>
          <c:showPercent val="1"/>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Child-welfare cases as a percentage of court-appointed attorneys' practice</a:t>
            </a:r>
          </a:p>
        </c:rich>
      </c:tx>
      <c:layout>
        <c:manualLayout>
          <c:xMode val="edge"/>
          <c:yMode val="edge"/>
          <c:x val="0.14514229496306813"/>
          <c:y val="4.4444444444444446E-2"/>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3250898330162757E-2"/>
          <c:y val="0.15509259259259259"/>
          <c:w val="0.9534982033396745"/>
          <c:h val="0.66009259259259268"/>
        </c:manualLayout>
      </c:layout>
      <c:barChart>
        <c:barDir val="col"/>
        <c:grouping val="clustered"/>
        <c:varyColors val="0"/>
        <c:ser>
          <c:idx val="0"/>
          <c:order val="0"/>
          <c:tx>
            <c:strRef>
              <c:f>Attorney!$I$723</c:f>
              <c:strCache>
                <c:ptCount val="1"/>
                <c:pt idx="0">
                  <c:v>Child welfare practice</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Attorney!$H$724:$H$725</c:f>
              <c:strCache>
                <c:ptCount val="2"/>
                <c:pt idx="0">
                  <c:v>Approximately what percentage of your practice consists of child-welfare court-appointed cases? |n=208</c:v>
                </c:pt>
                <c:pt idx="1">
                  <c:v>If you had the choice, what percentage of your practice would consist of child-welfare court-appointed cases? |n=210</c:v>
                </c:pt>
              </c:strCache>
            </c:strRef>
          </c:cat>
          <c:val>
            <c:numRef>
              <c:f>Attorney!$I$724:$I$725</c:f>
              <c:numCache>
                <c:formatCode>0.00%</c:formatCode>
                <c:ptCount val="2"/>
                <c:pt idx="0">
                  <c:v>0.46560000000000001</c:v>
                </c:pt>
                <c:pt idx="1">
                  <c:v>0.52300000000000002</c:v>
                </c:pt>
              </c:numCache>
            </c:numRef>
          </c:val>
          <c:extLst>
            <c:ext xmlns:c16="http://schemas.microsoft.com/office/drawing/2014/chart" uri="{C3380CC4-5D6E-409C-BE32-E72D297353CC}">
              <c16:uniqueId val="{00000000-8FF8-403A-8D75-14CDA37A59CF}"/>
            </c:ext>
          </c:extLst>
        </c:ser>
        <c:dLbls>
          <c:dLblPos val="outEnd"/>
          <c:showLegendKey val="0"/>
          <c:showVal val="1"/>
          <c:showCatName val="0"/>
          <c:showSerName val="0"/>
          <c:showPercent val="0"/>
          <c:showBubbleSize val="0"/>
        </c:dLbls>
        <c:gapWidth val="100"/>
        <c:overlap val="-24"/>
        <c:axId val="294685168"/>
        <c:axId val="294685728"/>
      </c:barChart>
      <c:catAx>
        <c:axId val="294685168"/>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94685728"/>
        <c:crosses val="autoZero"/>
        <c:auto val="1"/>
        <c:lblAlgn val="ctr"/>
        <c:lblOffset val="100"/>
        <c:noMultiLvlLbl val="0"/>
      </c:catAx>
      <c:valAx>
        <c:axId val="29468572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94685168"/>
        <c:crosses val="autoZero"/>
        <c:crossBetween val="between"/>
      </c:valAx>
      <c:spPr>
        <a:noFill/>
        <a:ln>
          <a:noFill/>
        </a:ln>
        <a:effectLst/>
      </c:spPr>
    </c:plotArea>
    <c:plotVisOnly val="1"/>
    <c:dispBlanksAs val="gap"/>
    <c:showDLblsOverMax val="0"/>
  </c:chart>
  <c:spPr>
    <a:noFill/>
    <a:ln w="9525" cap="flat" cmpd="sng" algn="ctr">
      <a:solidFill>
        <a:schemeClr val="tx1">
          <a:lumMod val="50000"/>
          <a:lumOff val="50000"/>
        </a:schemeClr>
      </a:solidFill>
      <a:round/>
    </a:ln>
    <a:effectLst/>
  </c:spPr>
  <c:txPr>
    <a:bodyPr/>
    <a:lstStyle/>
    <a:p>
      <a:pPr>
        <a:defRPr/>
      </a:pPr>
      <a:endParaRPr lang="en-US"/>
    </a:p>
  </c:txPr>
  <c:externalData r:id="rId4">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l">
              <a:defRPr sz="2000" b="0"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If an appointed attorney regularly fails to comply with their statutory duties, how often are they removed from the list of attorneys eligible to receive appointments?</a:t>
            </a:r>
          </a:p>
        </c:rich>
      </c:tx>
      <c:layout>
        <c:manualLayout>
          <c:xMode val="edge"/>
          <c:yMode val="edge"/>
          <c:x val="0.10373951265742702"/>
          <c:y val="5.5555555555555552E-2"/>
        </c:manualLayout>
      </c:layout>
      <c:overlay val="0"/>
      <c:spPr>
        <a:noFill/>
        <a:ln>
          <a:noFill/>
        </a:ln>
        <a:effectLst/>
      </c:spPr>
      <c:txPr>
        <a:bodyPr rot="0" spcFirstLastPara="1" vertOverflow="ellipsis" vert="horz" wrap="square" anchor="ctr" anchorCtr="1"/>
        <a:lstStyle/>
        <a:p>
          <a:pPr algn="l">
            <a:defRPr sz="20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774295099571222"/>
          <c:y val="0.27782764654418196"/>
          <c:w val="0.80074506311711036"/>
          <c:h val="0.6661997666958297"/>
        </c:manualLayout>
      </c:layout>
      <c:barChart>
        <c:barDir val="bar"/>
        <c:grouping val="percentStacked"/>
        <c:varyColors val="0"/>
        <c:ser>
          <c:idx val="0"/>
          <c:order val="0"/>
          <c:tx>
            <c:strRef>
              <c:f>Attorney.removed!$I$19</c:f>
              <c:strCache>
                <c:ptCount val="1"/>
                <c:pt idx="0">
                  <c:v>Always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0950-4E53-B01C-594436EC6EAA}"/>
                </c:ext>
              </c:extLst>
            </c:dLbl>
            <c:dLbl>
              <c:idx val="1"/>
              <c:layout>
                <c:manualLayout>
                  <c:x val="8.577248847432186E-3"/>
                  <c:y val="-7.5058839498664442E-17"/>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950-4E53-B01C-594436EC6EA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Attorney.removed!$J$18:$M$18</c:f>
              <c:strCache>
                <c:ptCount val="4"/>
                <c:pt idx="0">
                  <c:v>CASAs| n=693</c:v>
                </c:pt>
                <c:pt idx="1">
                  <c:v>CPS Caseworkers | n=876</c:v>
                </c:pt>
                <c:pt idx="2">
                  <c:v>DFPS Attorneys | n=94</c:v>
                </c:pt>
                <c:pt idx="3">
                  <c:v>Judges | n=41</c:v>
                </c:pt>
              </c:strCache>
            </c:strRef>
          </c:cat>
          <c:val>
            <c:numRef>
              <c:f>Attorney.removed!$J$19:$M$19</c:f>
              <c:numCache>
                <c:formatCode>0%</c:formatCode>
                <c:ptCount val="4"/>
                <c:pt idx="0">
                  <c:v>4.329004329004329E-3</c:v>
                </c:pt>
                <c:pt idx="1">
                  <c:v>1.0273972602739725E-2</c:v>
                </c:pt>
                <c:pt idx="2">
                  <c:v>6.3829787234042548E-2</c:v>
                </c:pt>
                <c:pt idx="3">
                  <c:v>0.36585365853658536</c:v>
                </c:pt>
              </c:numCache>
            </c:numRef>
          </c:val>
          <c:extLst>
            <c:ext xmlns:c16="http://schemas.microsoft.com/office/drawing/2014/chart" uri="{C3380CC4-5D6E-409C-BE32-E72D297353CC}">
              <c16:uniqueId val="{00000002-0950-4E53-B01C-594436EC6EAA}"/>
            </c:ext>
          </c:extLst>
        </c:ser>
        <c:ser>
          <c:idx val="1"/>
          <c:order val="1"/>
          <c:tx>
            <c:strRef>
              <c:f>Attorney.removed!$I$20</c:f>
              <c:strCache>
                <c:ptCount val="1"/>
                <c:pt idx="0">
                  <c:v>Often</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4.2886244237160731E-3"/>
                  <c:y val="0"/>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950-4E53-B01C-594436EC6EAA}"/>
                </c:ext>
              </c:extLst>
            </c:dLbl>
            <c:dLbl>
              <c:idx val="1"/>
              <c:layout>
                <c:manualLayout>
                  <c:x val="2.5548810590230807E-2"/>
                  <c:y val="-7.5058839498664442E-1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3125005809821282E-2"/>
                      <c:h val="4.3055555555555555E-2"/>
                    </c:manualLayout>
                  </c15:layout>
                </c:ext>
                <c:ext xmlns:c16="http://schemas.microsoft.com/office/drawing/2014/chart" uri="{C3380CC4-5D6E-409C-BE32-E72D297353CC}">
                  <c16:uniqueId val="{00000004-0950-4E53-B01C-594436EC6EA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Attorney.removed!$J$18:$M$18</c:f>
              <c:strCache>
                <c:ptCount val="4"/>
                <c:pt idx="0">
                  <c:v>CASAs| n=693</c:v>
                </c:pt>
                <c:pt idx="1">
                  <c:v>CPS Caseworkers | n=876</c:v>
                </c:pt>
                <c:pt idx="2">
                  <c:v>DFPS Attorneys | n=94</c:v>
                </c:pt>
                <c:pt idx="3">
                  <c:v>Judges | n=41</c:v>
                </c:pt>
              </c:strCache>
            </c:strRef>
          </c:cat>
          <c:val>
            <c:numRef>
              <c:f>Attorney.removed!$J$20:$M$20</c:f>
              <c:numCache>
                <c:formatCode>0%</c:formatCode>
                <c:ptCount val="4"/>
                <c:pt idx="0">
                  <c:v>1.2987012987012986E-2</c:v>
                </c:pt>
                <c:pt idx="1">
                  <c:v>2.9680365296803651E-2</c:v>
                </c:pt>
                <c:pt idx="2">
                  <c:v>9.5744680851063843E-2</c:v>
                </c:pt>
                <c:pt idx="3">
                  <c:v>0.31707317073170732</c:v>
                </c:pt>
              </c:numCache>
            </c:numRef>
          </c:val>
          <c:extLst>
            <c:ext xmlns:c16="http://schemas.microsoft.com/office/drawing/2014/chart" uri="{C3380CC4-5D6E-409C-BE32-E72D297353CC}">
              <c16:uniqueId val="{00000005-0950-4E53-B01C-594436EC6EAA}"/>
            </c:ext>
          </c:extLst>
        </c:ser>
        <c:ser>
          <c:idx val="2"/>
          <c:order val="2"/>
          <c:tx>
            <c:strRef>
              <c:f>Attorney.removed!$I$21</c:f>
              <c:strCache>
                <c:ptCount val="1"/>
                <c:pt idx="0">
                  <c:v>Sometimes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2.1954630686904533E-2"/>
                  <c:y val="0"/>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5.4513894850600916E-2"/>
                      <c:h val="4.3055555555555555E-2"/>
                    </c:manualLayout>
                  </c15:layout>
                </c:ext>
                <c:ext xmlns:c16="http://schemas.microsoft.com/office/drawing/2014/chart" uri="{C3380CC4-5D6E-409C-BE32-E72D297353CC}">
                  <c16:uniqueId val="{00000006-0950-4E53-B01C-594436EC6EAA}"/>
                </c:ext>
              </c:extLst>
            </c:dLbl>
            <c:dLbl>
              <c:idx val="1"/>
              <c:layout>
                <c:manualLayout>
                  <c:x val="2.6754763678944693E-2"/>
                  <c:y val="-7.5058839498664442E-17"/>
                </c:manualLayout>
              </c:layout>
              <c:dLblPos val="ctr"/>
              <c:showLegendKey val="0"/>
              <c:showVal val="1"/>
              <c:showCatName val="0"/>
              <c:showSerName val="0"/>
              <c:showPercent val="0"/>
              <c:showBubbleSize val="0"/>
              <c:extLst>
                <c:ext xmlns:c15="http://schemas.microsoft.com/office/drawing/2012/chart" uri="{CE6537A1-D6FC-4f65-9D91-7224C49458BB}">
                  <c15:layout>
                    <c:manualLayout>
                      <c:w val="6.8402785258397339E-2"/>
                      <c:h val="4.3055555555555555E-2"/>
                    </c:manualLayout>
                  </c15:layout>
                </c:ext>
                <c:ext xmlns:c16="http://schemas.microsoft.com/office/drawing/2014/chart" uri="{C3380CC4-5D6E-409C-BE32-E72D297353CC}">
                  <c16:uniqueId val="{00000007-0950-4E53-B01C-594436EC6EA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Attorney.removed!$J$18:$M$18</c:f>
              <c:strCache>
                <c:ptCount val="4"/>
                <c:pt idx="0">
                  <c:v>CASAs| n=693</c:v>
                </c:pt>
                <c:pt idx="1">
                  <c:v>CPS Caseworkers | n=876</c:v>
                </c:pt>
                <c:pt idx="2">
                  <c:v>DFPS Attorneys | n=94</c:v>
                </c:pt>
                <c:pt idx="3">
                  <c:v>Judges | n=41</c:v>
                </c:pt>
              </c:strCache>
            </c:strRef>
          </c:cat>
          <c:val>
            <c:numRef>
              <c:f>Attorney.removed!$J$21:$M$21</c:f>
              <c:numCache>
                <c:formatCode>0%</c:formatCode>
                <c:ptCount val="4"/>
                <c:pt idx="0">
                  <c:v>2.4531024531024532E-2</c:v>
                </c:pt>
                <c:pt idx="1">
                  <c:v>5.2511415525114152E-2</c:v>
                </c:pt>
                <c:pt idx="2">
                  <c:v>0.13829787234042554</c:v>
                </c:pt>
                <c:pt idx="3">
                  <c:v>0.26829268292682928</c:v>
                </c:pt>
              </c:numCache>
            </c:numRef>
          </c:val>
          <c:extLst>
            <c:ext xmlns:c16="http://schemas.microsoft.com/office/drawing/2014/chart" uri="{C3380CC4-5D6E-409C-BE32-E72D297353CC}">
              <c16:uniqueId val="{00000008-0950-4E53-B01C-594436EC6EAA}"/>
            </c:ext>
          </c:extLst>
        </c:ser>
        <c:ser>
          <c:idx val="3"/>
          <c:order val="3"/>
          <c:tx>
            <c:strRef>
              <c:f>Attorney.removed!$I$22</c:f>
              <c:strCache>
                <c:ptCount val="1"/>
                <c:pt idx="0">
                  <c:v>Rarely</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Attorney.removed!$J$18:$M$18</c:f>
              <c:strCache>
                <c:ptCount val="4"/>
                <c:pt idx="0">
                  <c:v>CASAs| n=693</c:v>
                </c:pt>
                <c:pt idx="1">
                  <c:v>CPS Caseworkers | n=876</c:v>
                </c:pt>
                <c:pt idx="2">
                  <c:v>DFPS Attorneys | n=94</c:v>
                </c:pt>
                <c:pt idx="3">
                  <c:v>Judges | n=41</c:v>
                </c:pt>
              </c:strCache>
            </c:strRef>
          </c:cat>
          <c:val>
            <c:numRef>
              <c:f>Attorney.removed!$J$22:$M$22</c:f>
              <c:numCache>
                <c:formatCode>0%</c:formatCode>
                <c:ptCount val="4"/>
                <c:pt idx="0">
                  <c:v>0.13852813852813853</c:v>
                </c:pt>
                <c:pt idx="1">
                  <c:v>0.19748858447488582</c:v>
                </c:pt>
                <c:pt idx="2">
                  <c:v>0.35106382978723405</c:v>
                </c:pt>
                <c:pt idx="3">
                  <c:v>4.878048780487805E-2</c:v>
                </c:pt>
              </c:numCache>
            </c:numRef>
          </c:val>
          <c:extLst>
            <c:ext xmlns:c16="http://schemas.microsoft.com/office/drawing/2014/chart" uri="{C3380CC4-5D6E-409C-BE32-E72D297353CC}">
              <c16:uniqueId val="{00000009-0950-4E53-B01C-594436EC6EAA}"/>
            </c:ext>
          </c:extLst>
        </c:ser>
        <c:ser>
          <c:idx val="4"/>
          <c:order val="4"/>
          <c:tx>
            <c:strRef>
              <c:f>Attorney.removed!$I$23</c:f>
              <c:strCache>
                <c:ptCount val="1"/>
                <c:pt idx="0">
                  <c:v>Never</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A-0950-4E53-B01C-594436EC6EA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Attorney.removed!$J$18:$M$18</c:f>
              <c:strCache>
                <c:ptCount val="4"/>
                <c:pt idx="0">
                  <c:v>CASAs| n=693</c:v>
                </c:pt>
                <c:pt idx="1">
                  <c:v>CPS Caseworkers | n=876</c:v>
                </c:pt>
                <c:pt idx="2">
                  <c:v>DFPS Attorneys | n=94</c:v>
                </c:pt>
                <c:pt idx="3">
                  <c:v>Judges | n=41</c:v>
                </c:pt>
              </c:strCache>
            </c:strRef>
          </c:cat>
          <c:val>
            <c:numRef>
              <c:f>Attorney.removed!$J$23:$M$23</c:f>
              <c:numCache>
                <c:formatCode>0%</c:formatCode>
                <c:ptCount val="4"/>
                <c:pt idx="0">
                  <c:v>0.20202020202020202</c:v>
                </c:pt>
                <c:pt idx="1">
                  <c:v>0.27054794520547948</c:v>
                </c:pt>
                <c:pt idx="2">
                  <c:v>0.22340425531914893</c:v>
                </c:pt>
                <c:pt idx="3">
                  <c:v>0</c:v>
                </c:pt>
              </c:numCache>
            </c:numRef>
          </c:val>
          <c:extLst>
            <c:ext xmlns:c16="http://schemas.microsoft.com/office/drawing/2014/chart" uri="{C3380CC4-5D6E-409C-BE32-E72D297353CC}">
              <c16:uniqueId val="{0000000B-0950-4E53-B01C-594436EC6EAA}"/>
            </c:ext>
          </c:extLst>
        </c:ser>
        <c:ser>
          <c:idx val="5"/>
          <c:order val="5"/>
          <c:tx>
            <c:strRef>
              <c:f>Attorney.removed!$I$24</c:f>
              <c:strCache>
                <c:ptCount val="1"/>
                <c:pt idx="0">
                  <c:v>Don't know/Unsure</c:v>
                </c:pt>
              </c:strCache>
            </c:strRef>
          </c:tx>
          <c:spPr>
            <a:solidFill>
              <a:schemeClr val="bg1">
                <a:lumMod val="65000"/>
              </a:schemeClr>
            </a:solidFill>
            <a:ln>
              <a:noFill/>
            </a:ln>
            <a:effectLst>
              <a:outerShdw blurRad="57150" dist="19050" dir="5400000" algn="ctr" rotWithShape="0">
                <a:srgbClr val="000000">
                  <a:alpha val="63000"/>
                </a:srgbClr>
              </a:outerShdw>
            </a:effectLst>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C-0950-4E53-B01C-594436EC6EAA}"/>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Attorney.removed!$J$18:$M$18</c:f>
              <c:strCache>
                <c:ptCount val="4"/>
                <c:pt idx="0">
                  <c:v>CASAs| n=693</c:v>
                </c:pt>
                <c:pt idx="1">
                  <c:v>CPS Caseworkers | n=876</c:v>
                </c:pt>
                <c:pt idx="2">
                  <c:v>DFPS Attorneys | n=94</c:v>
                </c:pt>
                <c:pt idx="3">
                  <c:v>Judges | n=41</c:v>
                </c:pt>
              </c:strCache>
            </c:strRef>
          </c:cat>
          <c:val>
            <c:numRef>
              <c:f>Attorney.removed!$J$24:$M$24</c:f>
              <c:numCache>
                <c:formatCode>0%</c:formatCode>
                <c:ptCount val="4"/>
                <c:pt idx="0">
                  <c:v>0.6176046176046176</c:v>
                </c:pt>
                <c:pt idx="1">
                  <c:v>0.43949771689497719</c:v>
                </c:pt>
                <c:pt idx="2">
                  <c:v>0.1276595744680851</c:v>
                </c:pt>
                <c:pt idx="3">
                  <c:v>0</c:v>
                </c:pt>
              </c:numCache>
            </c:numRef>
          </c:val>
          <c:extLst>
            <c:ext xmlns:c16="http://schemas.microsoft.com/office/drawing/2014/chart" uri="{C3380CC4-5D6E-409C-BE32-E72D297353CC}">
              <c16:uniqueId val="{0000000D-0950-4E53-B01C-594436EC6EAA}"/>
            </c:ext>
          </c:extLst>
        </c:ser>
        <c:dLbls>
          <c:dLblPos val="ctr"/>
          <c:showLegendKey val="0"/>
          <c:showVal val="1"/>
          <c:showCatName val="0"/>
          <c:showSerName val="0"/>
          <c:showPercent val="0"/>
          <c:showBubbleSize val="0"/>
        </c:dLbls>
        <c:gapWidth val="150"/>
        <c:overlap val="100"/>
        <c:axId val="294690768"/>
        <c:axId val="294691328"/>
      </c:barChart>
      <c:catAx>
        <c:axId val="294690768"/>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94691328"/>
        <c:crosses val="autoZero"/>
        <c:auto val="1"/>
        <c:lblAlgn val="ctr"/>
        <c:lblOffset val="100"/>
        <c:noMultiLvlLbl val="0"/>
      </c:catAx>
      <c:valAx>
        <c:axId val="294691328"/>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94690768"/>
        <c:crosses val="autoZero"/>
        <c:crossBetween val="between"/>
      </c:valAx>
      <c:spPr>
        <a:noFill/>
        <a:ln>
          <a:noFill/>
        </a:ln>
        <a:effectLst/>
      </c:spPr>
    </c:plotArea>
    <c:legend>
      <c:legendPos val="t"/>
      <c:layout>
        <c:manualLayout>
          <c:xMode val="edge"/>
          <c:yMode val="edge"/>
          <c:x val="0.1728190258988436"/>
          <c:y val="0.20178506853310002"/>
          <c:w val="0.79435200085168756"/>
          <c:h val="7.4183799941673956E-2"/>
        </c:manualLayout>
      </c:layout>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solidFill>
        <a:schemeClr val="tx1">
          <a:lumMod val="50000"/>
          <a:lumOff val="50000"/>
        </a:schemeClr>
      </a:solidFill>
      <a:round/>
    </a:ln>
    <a:effectLst/>
  </c:spPr>
  <c:txPr>
    <a:bodyPr/>
    <a:lstStyle/>
    <a:p>
      <a:pPr>
        <a:defRPr/>
      </a:pPr>
      <a:endParaRPr lang="en-US"/>
    </a:p>
  </c:txPr>
  <c:externalData r:id="rId4">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Strength of support for reforms across all stakeholders surveyed</a:t>
            </a:r>
          </a:p>
        </c:rich>
      </c:tx>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0328105122125433"/>
          <c:y val="0.11907060290030116"/>
          <c:w val="0.4838365011136892"/>
          <c:h val="0.85929714537895152"/>
        </c:manualLayout>
      </c:layout>
      <c:barChart>
        <c:barDir val="bar"/>
        <c:grouping val="percentStacked"/>
        <c:varyColors val="0"/>
        <c:ser>
          <c:idx val="0"/>
          <c:order val="0"/>
          <c:tx>
            <c:strRef>
              <c:f>Sheet1!$A$11</c:f>
              <c:strCache>
                <c:ptCount val="1"/>
                <c:pt idx="0">
                  <c:v>Strong positive effect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Sheet1!$B$10:$L$10</c:f>
              <c:strCache>
                <c:ptCount val="10"/>
                <c:pt idx="0">
                  <c:v>Improved oversight of attorney's compliance with their statutory duties</c:v>
                </c:pt>
                <c:pt idx="1">
                  <c:v>Creation and enforcement of standards of representation</c:v>
                </c:pt>
                <c:pt idx="2">
                  <c:v>Mandatory appointment of parents attorneys prior to the adversary hearing</c:v>
                </c:pt>
                <c:pt idx="3">
                  <c:v>Improved access to multi-disciplinary (social workers, investigators, experts) support</c:v>
                </c:pt>
                <c:pt idx="4">
                  <c:v>Increased pay for appointed attorneys</c:v>
                </c:pt>
                <c:pt idx="5">
                  <c:v>Higher training requirements and improved access to quality training</c:v>
                </c:pt>
                <c:pt idx="6">
                  <c:v>Compensation method that is standardized across jurisdictions</c:v>
                </c:pt>
                <c:pt idx="7">
                  <c:v>Billing determinations that are independent of the judiciary</c:v>
                </c:pt>
                <c:pt idx="8">
                  <c:v>Appointment method that is independent of the judiciary</c:v>
                </c:pt>
                <c:pt idx="9">
                  <c:v>Salary based compensation rather than fee based compensation</c:v>
                </c:pt>
              </c:strCache>
            </c:strRef>
          </c:cat>
          <c:val>
            <c:numRef>
              <c:f>Sheet1!$B$11:$L$11</c:f>
              <c:numCache>
                <c:formatCode>0.0%</c:formatCode>
                <c:ptCount val="10"/>
                <c:pt idx="0">
                  <c:v>0.42676157637737133</c:v>
                </c:pt>
                <c:pt idx="1">
                  <c:v>0.3963055764630582</c:v>
                </c:pt>
                <c:pt idx="2">
                  <c:v>0.39453623648556357</c:v>
                </c:pt>
                <c:pt idx="3">
                  <c:v>0.36792653870074216</c:v>
                </c:pt>
                <c:pt idx="4">
                  <c:v>0.36140967618240344</c:v>
                </c:pt>
                <c:pt idx="5">
                  <c:v>0.35592271248611113</c:v>
                </c:pt>
                <c:pt idx="6">
                  <c:v>0.28740071451905191</c:v>
                </c:pt>
                <c:pt idx="7">
                  <c:v>0.17654736506535226</c:v>
                </c:pt>
                <c:pt idx="8">
                  <c:v>0.1684780698899766</c:v>
                </c:pt>
                <c:pt idx="9">
                  <c:v>0.13864237640849081</c:v>
                </c:pt>
              </c:numCache>
            </c:numRef>
          </c:val>
          <c:extLst>
            <c:ext xmlns:c16="http://schemas.microsoft.com/office/drawing/2014/chart" uri="{C3380CC4-5D6E-409C-BE32-E72D297353CC}">
              <c16:uniqueId val="{00000000-8B31-4DFE-A294-B0F4EEC5BE21}"/>
            </c:ext>
          </c:extLst>
        </c:ser>
        <c:ser>
          <c:idx val="1"/>
          <c:order val="1"/>
          <c:tx>
            <c:strRef>
              <c:f>Sheet1!$A$12</c:f>
              <c:strCache>
                <c:ptCount val="1"/>
                <c:pt idx="0">
                  <c:v>Somewhat positive effect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Sheet1!$B$10:$L$10</c:f>
              <c:strCache>
                <c:ptCount val="10"/>
                <c:pt idx="0">
                  <c:v>Improved oversight of attorney's compliance with their statutory duties</c:v>
                </c:pt>
                <c:pt idx="1">
                  <c:v>Creation and enforcement of standards of representation</c:v>
                </c:pt>
                <c:pt idx="2">
                  <c:v>Mandatory appointment of parents attorneys prior to the adversary hearing</c:v>
                </c:pt>
                <c:pt idx="3">
                  <c:v>Improved access to multi-disciplinary (social workers, investigators, experts) support</c:v>
                </c:pt>
                <c:pt idx="4">
                  <c:v>Increased pay for appointed attorneys</c:v>
                </c:pt>
                <c:pt idx="5">
                  <c:v>Higher training requirements and improved access to quality training</c:v>
                </c:pt>
                <c:pt idx="6">
                  <c:v>Compensation method that is standardized across jurisdictions</c:v>
                </c:pt>
                <c:pt idx="7">
                  <c:v>Billing determinations that are independent of the judiciary</c:v>
                </c:pt>
                <c:pt idx="8">
                  <c:v>Appointment method that is independent of the judiciary</c:v>
                </c:pt>
                <c:pt idx="9">
                  <c:v>Salary based compensation rather than fee based compensation</c:v>
                </c:pt>
              </c:strCache>
            </c:strRef>
          </c:cat>
          <c:val>
            <c:numRef>
              <c:f>Sheet1!$B$12:$L$12</c:f>
              <c:numCache>
                <c:formatCode>0.0%</c:formatCode>
                <c:ptCount val="10"/>
                <c:pt idx="0">
                  <c:v>0.31221705143725376</c:v>
                </c:pt>
                <c:pt idx="1">
                  <c:v>0.38099582661265863</c:v>
                </c:pt>
                <c:pt idx="2">
                  <c:v>0.26960499996188569</c:v>
                </c:pt>
                <c:pt idx="3">
                  <c:v>0.35923274184256454</c:v>
                </c:pt>
                <c:pt idx="4">
                  <c:v>0.36513142674758836</c:v>
                </c:pt>
                <c:pt idx="5">
                  <c:v>0.3783974791984403</c:v>
                </c:pt>
                <c:pt idx="6">
                  <c:v>0.26784324197212583</c:v>
                </c:pt>
                <c:pt idx="7">
                  <c:v>0.14861246860253702</c:v>
                </c:pt>
                <c:pt idx="8">
                  <c:v>0.13403329206512735</c:v>
                </c:pt>
                <c:pt idx="9">
                  <c:v>0.16901856649624789</c:v>
                </c:pt>
              </c:numCache>
            </c:numRef>
          </c:val>
          <c:extLst>
            <c:ext xmlns:c16="http://schemas.microsoft.com/office/drawing/2014/chart" uri="{C3380CC4-5D6E-409C-BE32-E72D297353CC}">
              <c16:uniqueId val="{00000001-8B31-4DFE-A294-B0F4EEC5BE21}"/>
            </c:ext>
          </c:extLst>
        </c:ser>
        <c:ser>
          <c:idx val="2"/>
          <c:order val="2"/>
          <c:tx>
            <c:strRef>
              <c:f>Sheet1!$A$13</c:f>
              <c:strCache>
                <c:ptCount val="1"/>
                <c:pt idx="0">
                  <c:v>Somewhat negative effect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932367149758454E-2"/>
                  <c:y val="1.950220618707491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B31-4DFE-A294-B0F4EEC5BE21}"/>
                </c:ext>
              </c:extLst>
            </c:dLbl>
            <c:dLbl>
              <c:idx val="1"/>
              <c:layout>
                <c:manualLayout>
                  <c:x val="-1.0735373054213635E-2"/>
                  <c:y val="1.950220618707491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8B31-4DFE-A294-B0F4EEC5BE21}"/>
                </c:ext>
              </c:extLst>
            </c:dLbl>
            <c:dLbl>
              <c:idx val="4"/>
              <c:layout>
                <c:manualLayout>
                  <c:x val="-1.5029522275899088E-2"/>
                  <c:y val="3.900441238323124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B31-4DFE-A294-B0F4EEC5BE21}"/>
                </c:ext>
              </c:extLst>
            </c:dLbl>
            <c:dLbl>
              <c:idx val="5"/>
              <c:layout>
                <c:manualLayout>
                  <c:x val="-1.5029522275899088E-2"/>
                  <c:y val="1.950220618707491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B31-4DFE-A294-B0F4EEC5BE2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Sheet1!$B$10:$L$10</c:f>
              <c:strCache>
                <c:ptCount val="10"/>
                <c:pt idx="0">
                  <c:v>Improved oversight of attorney's compliance with their statutory duties</c:v>
                </c:pt>
                <c:pt idx="1">
                  <c:v>Creation and enforcement of standards of representation</c:v>
                </c:pt>
                <c:pt idx="2">
                  <c:v>Mandatory appointment of parents attorneys prior to the adversary hearing</c:v>
                </c:pt>
                <c:pt idx="3">
                  <c:v>Improved access to multi-disciplinary (social workers, investigators, experts) support</c:v>
                </c:pt>
                <c:pt idx="4">
                  <c:v>Increased pay for appointed attorneys</c:v>
                </c:pt>
                <c:pt idx="5">
                  <c:v>Higher training requirements and improved access to quality training</c:v>
                </c:pt>
                <c:pt idx="6">
                  <c:v>Compensation method that is standardized across jurisdictions</c:v>
                </c:pt>
                <c:pt idx="7">
                  <c:v>Billing determinations that are independent of the judiciary</c:v>
                </c:pt>
                <c:pt idx="8">
                  <c:v>Appointment method that is independent of the judiciary</c:v>
                </c:pt>
                <c:pt idx="9">
                  <c:v>Salary based compensation rather than fee based compensation</c:v>
                </c:pt>
              </c:strCache>
            </c:strRef>
          </c:cat>
          <c:val>
            <c:numRef>
              <c:f>Sheet1!$B$13:$L$13</c:f>
              <c:numCache>
                <c:formatCode>0.0%</c:formatCode>
                <c:ptCount val="10"/>
                <c:pt idx="0">
                  <c:v>3.658940882508193E-2</c:v>
                </c:pt>
                <c:pt idx="1">
                  <c:v>3.2835472804762969E-2</c:v>
                </c:pt>
                <c:pt idx="2">
                  <c:v>2.5423523203182134E-2</c:v>
                </c:pt>
                <c:pt idx="3">
                  <c:v>3.4954396532682055E-3</c:v>
                </c:pt>
                <c:pt idx="4">
                  <c:v>5.7563368169428778E-3</c:v>
                </c:pt>
                <c:pt idx="5">
                  <c:v>2.9510321513282908E-2</c:v>
                </c:pt>
                <c:pt idx="6">
                  <c:v>2.3013071376820536E-2</c:v>
                </c:pt>
                <c:pt idx="7">
                  <c:v>9.1280526041064555E-2</c:v>
                </c:pt>
                <c:pt idx="8">
                  <c:v>8.2210655762955151E-2</c:v>
                </c:pt>
                <c:pt idx="9">
                  <c:v>9.1002553765778954E-2</c:v>
                </c:pt>
              </c:numCache>
            </c:numRef>
          </c:val>
          <c:extLst>
            <c:ext xmlns:c16="http://schemas.microsoft.com/office/drawing/2014/chart" uri="{C3380CC4-5D6E-409C-BE32-E72D297353CC}">
              <c16:uniqueId val="{00000006-8B31-4DFE-A294-B0F4EEC5BE21}"/>
            </c:ext>
          </c:extLst>
        </c:ser>
        <c:ser>
          <c:idx val="3"/>
          <c:order val="3"/>
          <c:tx>
            <c:strRef>
              <c:f>Sheet1!$A$14</c:f>
              <c:strCache>
                <c:ptCount val="1"/>
                <c:pt idx="0">
                  <c:v>No effect</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1.5029522275899244E-2"/>
                  <c:y val="3.90044123764201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8B31-4DFE-A294-B0F4EEC5BE21}"/>
                </c:ext>
              </c:extLst>
            </c:dLbl>
            <c:dLbl>
              <c:idx val="1"/>
              <c:layout>
                <c:manualLayout>
                  <c:x val="-8.5882984433709071E-3"/>
                  <c:y val="5.8506618561224734E-7"/>
                </c:manualLayout>
              </c:layout>
              <c:tx>
                <c:rich>
                  <a:bodyPr/>
                  <a:lstStyle/>
                  <a:p>
                    <a:r>
                      <a:rPr lang="en-US"/>
                      <a:t>11%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8B31-4DFE-A294-B0F4EEC5BE21}"/>
                </c:ext>
              </c:extLst>
            </c:dLbl>
            <c:dLbl>
              <c:idx val="4"/>
              <c:layout>
                <c:manualLayout>
                  <c:x val="-8.5882984433709071E-3"/>
                  <c:y val="1.9502206187074912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8B31-4DFE-A294-B0F4EEC5BE21}"/>
                </c:ext>
              </c:extLst>
            </c:dLbl>
            <c:dLbl>
              <c:idx val="5"/>
              <c:layout>
                <c:manualLayout>
                  <c:x val="-1.2882447665056361E-2"/>
                  <c:y val="3.9004412374149825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8B31-4DFE-A294-B0F4EEC5BE2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Sheet1!$B$10:$L$10</c:f>
              <c:strCache>
                <c:ptCount val="10"/>
                <c:pt idx="0">
                  <c:v>Improved oversight of attorney's compliance with their statutory duties</c:v>
                </c:pt>
                <c:pt idx="1">
                  <c:v>Creation and enforcement of standards of representation</c:v>
                </c:pt>
                <c:pt idx="2">
                  <c:v>Mandatory appointment of parents attorneys prior to the adversary hearing</c:v>
                </c:pt>
                <c:pt idx="3">
                  <c:v>Improved access to multi-disciplinary (social workers, investigators, experts) support</c:v>
                </c:pt>
                <c:pt idx="4">
                  <c:v>Increased pay for appointed attorneys</c:v>
                </c:pt>
                <c:pt idx="5">
                  <c:v>Higher training requirements and improved access to quality training</c:v>
                </c:pt>
                <c:pt idx="6">
                  <c:v>Compensation method that is standardized across jurisdictions</c:v>
                </c:pt>
                <c:pt idx="7">
                  <c:v>Billing determinations that are independent of the judiciary</c:v>
                </c:pt>
                <c:pt idx="8">
                  <c:v>Appointment method that is independent of the judiciary</c:v>
                </c:pt>
                <c:pt idx="9">
                  <c:v>Salary based compensation rather than fee based compensation</c:v>
                </c:pt>
              </c:strCache>
            </c:strRef>
          </c:cat>
          <c:val>
            <c:numRef>
              <c:f>Sheet1!$B$14:$L$14</c:f>
              <c:numCache>
                <c:formatCode>0.0%</c:formatCode>
                <c:ptCount val="10"/>
                <c:pt idx="0">
                  <c:v>0.12186233622308883</c:v>
                </c:pt>
                <c:pt idx="1">
                  <c:v>0.10964139098500335</c:v>
                </c:pt>
                <c:pt idx="2">
                  <c:v>0.20635570526622321</c:v>
                </c:pt>
                <c:pt idx="3">
                  <c:v>0.18215178422043085</c:v>
                </c:pt>
                <c:pt idx="4">
                  <c:v>0.13839270531189724</c:v>
                </c:pt>
                <c:pt idx="5">
                  <c:v>0.13717838753318129</c:v>
                </c:pt>
                <c:pt idx="6">
                  <c:v>0.1988473172441533</c:v>
                </c:pt>
                <c:pt idx="7">
                  <c:v>0.20672448704340118</c:v>
                </c:pt>
                <c:pt idx="8">
                  <c:v>0.22879488933528661</c:v>
                </c:pt>
                <c:pt idx="9">
                  <c:v>0.18834568875120228</c:v>
                </c:pt>
              </c:numCache>
            </c:numRef>
          </c:val>
          <c:extLst>
            <c:ext xmlns:c16="http://schemas.microsoft.com/office/drawing/2014/chart" uri="{C3380CC4-5D6E-409C-BE32-E72D297353CC}">
              <c16:uniqueId val="{0000000B-8B31-4DFE-A294-B0F4EEC5BE21}"/>
            </c:ext>
          </c:extLst>
        </c:ser>
        <c:ser>
          <c:idx val="4"/>
          <c:order val="4"/>
          <c:tx>
            <c:strRef>
              <c:f>Sheet1!$A$15</c:f>
              <c:strCache>
                <c:ptCount val="1"/>
                <c:pt idx="0">
                  <c:v>Negative effect</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8.588298443371065E-3"/>
                  <c:y val="3.900441237642018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B31-4DFE-A294-B0F4EEC5BE21}"/>
                </c:ext>
              </c:extLst>
            </c:dLbl>
            <c:dLbl>
              <c:idx val="1"/>
              <c:layout>
                <c:manualLayout>
                  <c:x val="-6.4412238325281803E-3"/>
                  <c:y val="3.9004412374149825E-7"/>
                </c:manualLayout>
              </c:layout>
              <c:tx>
                <c:rich>
                  <a:bodyPr/>
                  <a:lstStyle/>
                  <a:p>
                    <a:r>
                      <a:rPr lang="en-US"/>
                      <a:t>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B31-4DFE-A294-B0F4EEC5BE21}"/>
                </c:ext>
              </c:extLst>
            </c:dLbl>
            <c:dLbl>
              <c:idx val="2"/>
              <c:layout>
                <c:manualLayout>
                  <c:x val="-2.147074610842726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B31-4DFE-A294-B0F4EEC5BE21}"/>
                </c:ext>
              </c:extLst>
            </c:dLbl>
            <c:dLbl>
              <c:idx val="4"/>
              <c:layout>
                <c:manualLayout>
                  <c:x val="-4.2941492216854536E-3"/>
                  <c:y val="3.9004412383231246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8B31-4DFE-A294-B0F4EEC5BE21}"/>
                </c:ext>
              </c:extLst>
            </c:dLbl>
            <c:dLbl>
              <c:idx val="5"/>
              <c:layout>
                <c:manualLayout>
                  <c:x val="-8.588298443371065E-3"/>
                  <c:y val="5.8506618561224734E-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B31-4DFE-A294-B0F4EEC5BE2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Sheet1!$B$10:$L$10</c:f>
              <c:strCache>
                <c:ptCount val="10"/>
                <c:pt idx="0">
                  <c:v>Improved oversight of attorney's compliance with their statutory duties</c:v>
                </c:pt>
                <c:pt idx="1">
                  <c:v>Creation and enforcement of standards of representation</c:v>
                </c:pt>
                <c:pt idx="2">
                  <c:v>Mandatory appointment of parents attorneys prior to the adversary hearing</c:v>
                </c:pt>
                <c:pt idx="3">
                  <c:v>Improved access to multi-disciplinary (social workers, investigators, experts) support</c:v>
                </c:pt>
                <c:pt idx="4">
                  <c:v>Increased pay for appointed attorneys</c:v>
                </c:pt>
                <c:pt idx="5">
                  <c:v>Higher training requirements and improved access to quality training</c:v>
                </c:pt>
                <c:pt idx="6">
                  <c:v>Compensation method that is standardized across jurisdictions</c:v>
                </c:pt>
                <c:pt idx="7">
                  <c:v>Billing determinations that are independent of the judiciary</c:v>
                </c:pt>
                <c:pt idx="8">
                  <c:v>Appointment method that is independent of the judiciary</c:v>
                </c:pt>
                <c:pt idx="9">
                  <c:v>Salary based compensation rather than fee based compensation</c:v>
                </c:pt>
              </c:strCache>
            </c:strRef>
          </c:cat>
          <c:val>
            <c:numRef>
              <c:f>Sheet1!$B$15:$L$15</c:f>
              <c:numCache>
                <c:formatCode>0.0%</c:formatCode>
                <c:ptCount val="10"/>
                <c:pt idx="0">
                  <c:v>2.5102736975646675E-2</c:v>
                </c:pt>
                <c:pt idx="1">
                  <c:v>1.0120721250017485E-2</c:v>
                </c:pt>
                <c:pt idx="2">
                  <c:v>1.4240276845549274E-2</c:v>
                </c:pt>
                <c:pt idx="3">
                  <c:v>2.4939279374707754E-3</c:v>
                </c:pt>
                <c:pt idx="4">
                  <c:v>1.2769226658115546E-2</c:v>
                </c:pt>
                <c:pt idx="5">
                  <c:v>2.2272005873876129E-2</c:v>
                </c:pt>
                <c:pt idx="6">
                  <c:v>2.4758690294026074E-2</c:v>
                </c:pt>
                <c:pt idx="7">
                  <c:v>0.15729743600522678</c:v>
                </c:pt>
                <c:pt idx="8">
                  <c:v>0.15568303131100733</c:v>
                </c:pt>
                <c:pt idx="9">
                  <c:v>0.10607801970806845</c:v>
                </c:pt>
              </c:numCache>
            </c:numRef>
          </c:val>
          <c:extLst>
            <c:ext xmlns:c16="http://schemas.microsoft.com/office/drawing/2014/chart" uri="{C3380CC4-5D6E-409C-BE32-E72D297353CC}">
              <c16:uniqueId val="{00000011-8B31-4DFE-A294-B0F4EEC5BE21}"/>
            </c:ext>
          </c:extLst>
        </c:ser>
        <c:ser>
          <c:idx val="5"/>
          <c:order val="5"/>
          <c:tx>
            <c:strRef>
              <c:f>Sheet1!$A$16</c:f>
              <c:strCache>
                <c:ptCount val="1"/>
                <c:pt idx="0">
                  <c:v>Don't know</c:v>
                </c:pt>
              </c:strCache>
            </c:strRef>
          </c:tx>
          <c:spPr>
            <a:solidFill>
              <a:schemeClr val="bg1">
                <a:lumMod val="65000"/>
              </a:schemeClr>
            </a:solidFill>
            <a:ln>
              <a:noFill/>
            </a:ln>
            <a:effectLst>
              <a:outerShdw blurRad="57150" dist="19050" dir="5400000" algn="ctr" rotWithShape="0">
                <a:srgbClr val="000000">
                  <a:alpha val="63000"/>
                </a:srgbClr>
              </a:outerShdw>
            </a:effectLst>
          </c:spPr>
          <c:invertIfNegative val="0"/>
          <c:dLbls>
            <c:dLbl>
              <c:idx val="0"/>
              <c:layout>
                <c:manualLayout>
                  <c:x val="4.2941492216854536E-3"/>
                  <c:y val="5.8506618563495089E-7"/>
                </c:manualLayout>
              </c:layout>
              <c:tx>
                <c:rich>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fld id="{C39ED9E0-E26B-4BC4-ADBA-E941633C5DB3}" type="VALUE">
                      <a:rPr lang="en-US" sz="1600"/>
                      <a:pPr>
                        <a:defRPr sz="1600">
                          <a:solidFill>
                            <a:schemeClr val="bg1"/>
                          </a:solidFill>
                        </a:defRPr>
                      </a:pPr>
                      <a:t>[VALUE]</a:t>
                    </a:fld>
                    <a:endParaRPr lang="en-US"/>
                  </a:p>
                </c:rich>
              </c:tx>
              <c:numFmt formatCode="0%" sourceLinked="0"/>
              <c:spPr>
                <a:noFill/>
                <a:ln>
                  <a:noFill/>
                </a:ln>
                <a:effectLst/>
              </c:spPr>
              <c:txPr>
                <a:bodyPr rot="0" spcFirstLastPara="1" vertOverflow="ellipsis" vert="horz" wrap="square" lIns="38100" tIns="19050" rIns="38100" bIns="19050" anchor="ctr" anchorCtr="1">
                  <a:no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15:layout>
                    <c:manualLayout>
                      <c:w val="5.113249732672305E-2"/>
                      <c:h val="3.4984617634869944E-2"/>
                    </c:manualLayout>
                  </c15:layout>
                  <c15:dlblFieldTable/>
                  <c15:showDataLabelsRange val="0"/>
                </c:ext>
                <c:ext xmlns:c16="http://schemas.microsoft.com/office/drawing/2014/chart" uri="{C3380CC4-5D6E-409C-BE32-E72D297353CC}">
                  <c16:uniqueId val="{00000012-8B31-4DFE-A294-B0F4EEC5BE21}"/>
                </c:ext>
              </c:extLst>
            </c:dLbl>
            <c:dLbl>
              <c:idx val="1"/>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3-8B31-4DFE-A294-B0F4EEC5BE21}"/>
                </c:ext>
              </c:extLst>
            </c:dLbl>
            <c:dLbl>
              <c:idx val="2"/>
              <c:layout>
                <c:manualLayout>
                  <c:x val="8.5882984433709071E-3"/>
                  <c:y val="0"/>
                </c:manualLayout>
              </c:layout>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4-8B31-4DFE-A294-B0F4EEC5BE21}"/>
                </c:ext>
              </c:extLst>
            </c:dLbl>
            <c:dLbl>
              <c:idx val="4"/>
              <c:layout>
                <c:manualLayout>
                  <c:x val="4.2941492216854536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5-8B31-4DFE-A294-B0F4EEC5BE21}"/>
                </c:ext>
              </c:extLst>
            </c:dLbl>
            <c:dLbl>
              <c:idx val="5"/>
              <c:layout>
                <c:manualLayout>
                  <c:x val="4.2941492216852957E-3"/>
                  <c:y val="9.0814224384142609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6-8B31-4DFE-A294-B0F4EEC5BE21}"/>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Sheet1!$B$10:$L$10</c:f>
              <c:strCache>
                <c:ptCount val="10"/>
                <c:pt idx="0">
                  <c:v>Improved oversight of attorney's compliance with their statutory duties</c:v>
                </c:pt>
                <c:pt idx="1">
                  <c:v>Creation and enforcement of standards of representation</c:v>
                </c:pt>
                <c:pt idx="2">
                  <c:v>Mandatory appointment of parents attorneys prior to the adversary hearing</c:v>
                </c:pt>
                <c:pt idx="3">
                  <c:v>Improved access to multi-disciplinary (social workers, investigators, experts) support</c:v>
                </c:pt>
                <c:pt idx="4">
                  <c:v>Increased pay for appointed attorneys</c:v>
                </c:pt>
                <c:pt idx="5">
                  <c:v>Higher training requirements and improved access to quality training</c:v>
                </c:pt>
                <c:pt idx="6">
                  <c:v>Compensation method that is standardized across jurisdictions</c:v>
                </c:pt>
                <c:pt idx="7">
                  <c:v>Billing determinations that are independent of the judiciary</c:v>
                </c:pt>
                <c:pt idx="8">
                  <c:v>Appointment method that is independent of the judiciary</c:v>
                </c:pt>
                <c:pt idx="9">
                  <c:v>Salary based compensation rather than fee based compensation</c:v>
                </c:pt>
              </c:strCache>
            </c:strRef>
          </c:cat>
          <c:val>
            <c:numRef>
              <c:f>Sheet1!$B$16:$L$16</c:f>
              <c:numCache>
                <c:formatCode>0.0%</c:formatCode>
                <c:ptCount val="10"/>
                <c:pt idx="0">
                  <c:v>7.7466890161557458E-2</c:v>
                </c:pt>
                <c:pt idx="1">
                  <c:v>7.0101011884499395E-2</c:v>
                </c:pt>
                <c:pt idx="2">
                  <c:v>8.9839258237596101E-2</c:v>
                </c:pt>
                <c:pt idx="3">
                  <c:v>8.4699567645523444E-2</c:v>
                </c:pt>
                <c:pt idx="4">
                  <c:v>0.11654062828305252</c:v>
                </c:pt>
                <c:pt idx="5">
                  <c:v>7.671909339510824E-2</c:v>
                </c:pt>
                <c:pt idx="6">
                  <c:v>0.19813696459382238</c:v>
                </c:pt>
                <c:pt idx="7">
                  <c:v>0.21953771724241819</c:v>
                </c:pt>
                <c:pt idx="8">
                  <c:v>0.23080006163564698</c:v>
                </c:pt>
                <c:pt idx="9">
                  <c:v>0.30691279487021167</c:v>
                </c:pt>
              </c:numCache>
            </c:numRef>
          </c:val>
          <c:extLst>
            <c:ext xmlns:c16="http://schemas.microsoft.com/office/drawing/2014/chart" uri="{C3380CC4-5D6E-409C-BE32-E72D297353CC}">
              <c16:uniqueId val="{00000017-8B31-4DFE-A294-B0F4EEC5BE21}"/>
            </c:ext>
          </c:extLst>
        </c:ser>
        <c:dLbls>
          <c:showLegendKey val="0"/>
          <c:showVal val="1"/>
          <c:showCatName val="0"/>
          <c:showSerName val="0"/>
          <c:showPercent val="0"/>
          <c:showBubbleSize val="0"/>
        </c:dLbls>
        <c:gapWidth val="150"/>
        <c:overlap val="100"/>
        <c:axId val="294709808"/>
        <c:axId val="294710368"/>
      </c:barChart>
      <c:catAx>
        <c:axId val="294709808"/>
        <c:scaling>
          <c:orientation val="maxMin"/>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t" anchorCtr="0"/>
          <a:lstStyle/>
          <a:p>
            <a:pPr>
              <a:defRPr sz="1600" b="0" i="0" u="none" strike="noStrike" kern="1200" baseline="0">
                <a:solidFill>
                  <a:schemeClr val="tx1"/>
                </a:solidFill>
                <a:latin typeface="+mn-lt"/>
                <a:ea typeface="+mn-ea"/>
                <a:cs typeface="+mn-cs"/>
              </a:defRPr>
            </a:pPr>
            <a:endParaRPr lang="en-US"/>
          </a:p>
        </c:txPr>
        <c:crossAx val="294710368"/>
        <c:crosses val="autoZero"/>
        <c:auto val="1"/>
        <c:lblAlgn val="ctr"/>
        <c:lblOffset val="100"/>
        <c:noMultiLvlLbl val="0"/>
      </c:catAx>
      <c:valAx>
        <c:axId val="294710368"/>
        <c:scaling>
          <c:orientation val="minMax"/>
        </c:scaling>
        <c:delete val="1"/>
        <c:axPos val="t"/>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94709808"/>
        <c:crosses val="autoZero"/>
        <c:crossBetween val="between"/>
      </c:valAx>
      <c:spPr>
        <a:noFill/>
        <a:ln>
          <a:noFill/>
        </a:ln>
        <a:effectLst/>
      </c:spPr>
    </c:plotArea>
    <c:legend>
      <c:legendPos val="t"/>
      <c:layout>
        <c:manualLayout>
          <c:xMode val="edge"/>
          <c:yMode val="edge"/>
          <c:x val="6.2882405399808106E-2"/>
          <c:y val="6.5634674922600625E-2"/>
          <c:w val="0.89999991546950353"/>
          <c:h val="3.69287925696594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solidFill>
        <a:schemeClr val="tx1">
          <a:lumMod val="50000"/>
          <a:lumOff val="50000"/>
        </a:schemeClr>
      </a:solidFill>
      <a:round/>
    </a:ln>
    <a:effectLst/>
  </c:spPr>
  <c:txPr>
    <a:bodyPr/>
    <a:lstStyle/>
    <a:p>
      <a:pPr>
        <a:defRPr/>
      </a:pPr>
      <a:endParaRPr lang="en-US"/>
    </a:p>
  </c:txPr>
  <c:externalData r:id="rId4">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Percentage of participants reporting that court-apointed attorneys </a:t>
            </a:r>
            <a:br>
              <a:rPr lang="en-US" sz="2000" b="0">
                <a:solidFill>
                  <a:sysClr val="windowText" lastClr="000000"/>
                </a:solidFill>
              </a:rPr>
            </a:br>
            <a:r>
              <a:rPr lang="en-US" sz="2000" b="0">
                <a:solidFill>
                  <a:sysClr val="windowText" lastClr="000000"/>
                </a:solidFill>
              </a:rPr>
              <a:t>always,</a:t>
            </a:r>
            <a:r>
              <a:rPr lang="en-US" sz="2000" b="0" baseline="0">
                <a:solidFill>
                  <a:sysClr val="windowText" lastClr="000000"/>
                </a:solidFill>
              </a:rPr>
              <a:t> </a:t>
            </a:r>
            <a:r>
              <a:rPr lang="en-US" sz="2000" b="0">
                <a:solidFill>
                  <a:sysClr val="windowText" lastClr="000000"/>
                </a:solidFill>
              </a:rPr>
              <a:t>usually, or often meet with child clients in advance of hearings</a:t>
            </a:r>
          </a:p>
        </c:rich>
      </c:tx>
      <c:layout>
        <c:manualLayout>
          <c:xMode val="edge"/>
          <c:yMode val="edge"/>
          <c:x val="0.15826727909011373"/>
          <c:y val="6.6666666666666666E-2"/>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'F56-59'!$H$23</c:f>
              <c:strCache>
                <c:ptCount val="1"/>
                <c:pt idx="0">
                  <c:v>Percent of participants reporting that Court-Appointed Attorneys always or usually meet with child clients in advance of hearings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Pt>
            <c:idx val="1"/>
            <c:invertIfNegative val="0"/>
            <c:bubble3D val="0"/>
            <c:spPr>
              <a:solidFill>
                <a:schemeClr val="accent2"/>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3DF6-4392-888F-1AA023D0920E}"/>
              </c:ext>
            </c:extLst>
          </c:dPt>
          <c:dPt>
            <c:idx val="2"/>
            <c:invertIfNegative val="0"/>
            <c:bubble3D val="0"/>
            <c:spPr>
              <a:solidFill>
                <a:schemeClr val="accent3"/>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3DF6-4392-888F-1AA023D0920E}"/>
              </c:ext>
            </c:extLst>
          </c:dPt>
          <c:dPt>
            <c:idx val="3"/>
            <c:invertIfNegative val="0"/>
            <c:bubble3D val="0"/>
            <c:spPr>
              <a:solidFill>
                <a:schemeClr val="accent4"/>
              </a:soli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5-3DF6-4392-888F-1AA023D0920E}"/>
              </c:ext>
            </c:extLst>
          </c:dPt>
          <c:dLbls>
            <c:dLbl>
              <c:idx val="0"/>
              <c:layout>
                <c:manualLayout>
                  <c:x val="2.130606157451791E-2"/>
                  <c:y val="-3.2407407407407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DF6-4392-888F-1AA023D0920E}"/>
                </c:ext>
              </c:extLst>
            </c:dLbl>
            <c:dLbl>
              <c:idx val="1"/>
              <c:layout>
                <c:manualLayout>
                  <c:x val="1.9175455417066157E-2"/>
                  <c:y val="-3.2407407407407489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DF6-4392-888F-1AA023D0920E}"/>
                </c:ext>
              </c:extLst>
            </c:dLbl>
            <c:dLbl>
              <c:idx val="2"/>
              <c:layout>
                <c:manualLayout>
                  <c:x val="1.9175455417066077E-2"/>
                  <c:y val="-3.24074074074074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DF6-4392-888F-1AA023D0920E}"/>
                </c:ext>
              </c:extLst>
            </c:dLbl>
            <c:dLbl>
              <c:idx val="3"/>
              <c:layout>
                <c:manualLayout>
                  <c:x val="1.4914243102162487E-2"/>
                  <c:y val="-2.777777777777786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DF6-4392-888F-1AA023D0920E}"/>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tx2"/>
                </a:solidFill>
                <a:prstDash val="sysDot"/>
              </a:ln>
              <a:effectLst/>
            </c:spPr>
            <c:trendlineType val="poly"/>
            <c:order val="2"/>
            <c:dispRSqr val="0"/>
            <c:dispEq val="0"/>
          </c:trendline>
          <c:cat>
            <c:strRef>
              <c:f>'F56-59'!$G$24:$G$29</c:f>
              <c:strCache>
                <c:ptCount val="5"/>
                <c:pt idx="0">
                  <c:v>Foster Parents |n=318</c:v>
                </c:pt>
                <c:pt idx="1">
                  <c:v>CPS Caseworkers |n=881</c:v>
                </c:pt>
                <c:pt idx="2">
                  <c:v>CASAs |n=712</c:v>
                </c:pt>
                <c:pt idx="3">
                  <c:v>DFPS Attorneyss |n=96</c:v>
                </c:pt>
                <c:pt idx="4">
                  <c:v>Judges |n=43</c:v>
                </c:pt>
              </c:strCache>
            </c:strRef>
          </c:cat>
          <c:val>
            <c:numRef>
              <c:f>'F56-59'!$H$24:$H$29</c:f>
              <c:numCache>
                <c:formatCode>0\%;</c:formatCode>
                <c:ptCount val="5"/>
                <c:pt idx="0">
                  <c:v>10.01926782273603</c:v>
                </c:pt>
                <c:pt idx="1">
                  <c:v>15.550510783200908</c:v>
                </c:pt>
                <c:pt idx="2">
                  <c:v>19.382022471910101</c:v>
                </c:pt>
                <c:pt idx="3">
                  <c:v>51.041666666666664</c:v>
                </c:pt>
                <c:pt idx="4">
                  <c:v>86.04651162790698</c:v>
                </c:pt>
              </c:numCache>
            </c:numRef>
          </c:val>
          <c:extLst>
            <c:ext xmlns:c16="http://schemas.microsoft.com/office/drawing/2014/chart" uri="{C3380CC4-5D6E-409C-BE32-E72D297353CC}">
              <c16:uniqueId val="{00000008-3DF6-4392-888F-1AA023D0920E}"/>
            </c:ext>
          </c:extLst>
        </c:ser>
        <c:dLbls>
          <c:showLegendKey val="0"/>
          <c:showVal val="1"/>
          <c:showCatName val="0"/>
          <c:showSerName val="0"/>
          <c:showPercent val="0"/>
          <c:showBubbleSize val="0"/>
        </c:dLbls>
        <c:gapWidth val="100"/>
        <c:overlap val="-24"/>
        <c:axId val="294712608"/>
        <c:axId val="294713168"/>
      </c:barChart>
      <c:catAx>
        <c:axId val="294712608"/>
        <c:scaling>
          <c:orientation val="minMax"/>
        </c:scaling>
        <c:delete val="0"/>
        <c:axPos val="b"/>
        <c:numFmt formatCode="General" sourceLinked="0"/>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94713168"/>
        <c:crosses val="autoZero"/>
        <c:auto val="1"/>
        <c:lblAlgn val="ctr"/>
        <c:lblOffset val="100"/>
        <c:noMultiLvlLbl val="0"/>
      </c:catAx>
      <c:valAx>
        <c:axId val="29471316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94712608"/>
        <c:crosses val="autoZero"/>
        <c:crossBetween val="between"/>
      </c:valAx>
      <c:spPr>
        <a:noFill/>
        <a:ln>
          <a:noFill/>
        </a:ln>
        <a:effectLst/>
      </c:spPr>
    </c:plotArea>
    <c:plotVisOnly val="1"/>
    <c:dispBlanksAs val="gap"/>
    <c:showDLblsOverMax val="0"/>
  </c:chart>
  <c:spPr>
    <a:noFill/>
    <a:ln w="9525" cap="flat" cmpd="sng" algn="ctr">
      <a:solidFill>
        <a:schemeClr val="tx1">
          <a:lumMod val="50000"/>
          <a:lumOff val="50000"/>
        </a:schemeClr>
      </a:solidFill>
      <a:round/>
    </a:ln>
    <a:effectLst/>
  </c:spPr>
  <c:txPr>
    <a:bodyPr/>
    <a:lstStyle/>
    <a:p>
      <a:pPr>
        <a:defRPr/>
      </a:pPr>
      <a:endParaRPr lang="en-US"/>
    </a:p>
  </c:txPr>
  <c:externalData r:id="rId4">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sz="2000">
                <a:solidFill>
                  <a:sysClr val="windowText" lastClr="000000"/>
                </a:solidFill>
              </a:rPr>
              <a:t>Percentage</a:t>
            </a:r>
            <a:r>
              <a:rPr lang="en-US" sz="2000" baseline="0">
                <a:solidFill>
                  <a:sysClr val="windowText" lastClr="000000"/>
                </a:solidFill>
              </a:rPr>
              <a:t> of partipants who report that attorneys who fail to comply with fundemental duties are always or often removed from the appoinment list</a:t>
            </a:r>
          </a:p>
        </c:rich>
      </c:tx>
      <c:layout>
        <c:manualLayout>
          <c:xMode val="edge"/>
          <c:yMode val="edge"/>
          <c:x val="0.11926273638872065"/>
          <c:y val="5.1377860812704346E-2"/>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5909045023218255E-2"/>
          <c:y val="0.23682515971677173"/>
          <c:w val="0.88498840769903764"/>
          <c:h val="0.61563705260315127"/>
        </c:manualLayout>
      </c:layout>
      <c:barChart>
        <c:barDir val="col"/>
        <c:grouping val="clustered"/>
        <c:varyColors val="0"/>
        <c:ser>
          <c:idx val="2"/>
          <c:order val="2"/>
          <c:spPr>
            <a:solidFill>
              <a:schemeClr val="accent5"/>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1-6CCC-4FEC-9D4D-4EECC4EDA0C0}"/>
              </c:ext>
            </c:extLst>
          </c:dPt>
          <c:dPt>
            <c:idx val="1"/>
            <c:invertIfNegative val="0"/>
            <c:bubble3D val="0"/>
            <c:spPr>
              <a:solidFill>
                <a:schemeClr val="accent3"/>
              </a:solidFill>
              <a:ln>
                <a:noFill/>
              </a:ln>
              <a:effectLst/>
            </c:spPr>
            <c:extLst>
              <c:ext xmlns:c16="http://schemas.microsoft.com/office/drawing/2014/chart" uri="{C3380CC4-5D6E-409C-BE32-E72D297353CC}">
                <c16:uniqueId val="{00000003-6CCC-4FEC-9D4D-4EECC4EDA0C0}"/>
              </c:ext>
            </c:extLst>
          </c:dPt>
          <c:dPt>
            <c:idx val="2"/>
            <c:invertIfNegative val="0"/>
            <c:bubble3D val="0"/>
            <c:spPr>
              <a:solidFill>
                <a:schemeClr val="accent4"/>
              </a:solidFill>
              <a:ln>
                <a:noFill/>
              </a:ln>
              <a:effectLst/>
            </c:spPr>
            <c:extLst>
              <c:ext xmlns:c16="http://schemas.microsoft.com/office/drawing/2014/chart" uri="{C3380CC4-5D6E-409C-BE32-E72D297353CC}">
                <c16:uniqueId val="{00000005-6CCC-4FEC-9D4D-4EECC4EDA0C0}"/>
              </c:ext>
            </c:extLst>
          </c:dPt>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trendline>
            <c:spPr>
              <a:ln w="19050" cap="rnd">
                <a:solidFill>
                  <a:schemeClr val="accent2"/>
                </a:solidFill>
                <a:prstDash val="sysDot"/>
              </a:ln>
              <a:effectLst/>
            </c:spPr>
            <c:trendlineType val="poly"/>
            <c:order val="3"/>
            <c:dispRSqr val="0"/>
            <c:dispEq val="0"/>
          </c:trendline>
          <c:cat>
            <c:strRef>
              <c:f>Attorney.removed!$I$26:$M$26</c:f>
              <c:strCache>
                <c:ptCount val="4"/>
                <c:pt idx="0">
                  <c:v>CASAs| n=693</c:v>
                </c:pt>
                <c:pt idx="1">
                  <c:v>CPS Caseworkers | n=876</c:v>
                </c:pt>
                <c:pt idx="2">
                  <c:v>DFPS Attorneys | n=94</c:v>
                </c:pt>
                <c:pt idx="3">
                  <c:v>Judges | n=41</c:v>
                </c:pt>
              </c:strCache>
            </c:strRef>
          </c:cat>
          <c:val>
            <c:numRef>
              <c:f>Attorney.removed!$I$29:$M$29</c:f>
              <c:numCache>
                <c:formatCode>0%</c:formatCode>
                <c:ptCount val="4"/>
                <c:pt idx="0">
                  <c:v>1.7316017316017316E-2</c:v>
                </c:pt>
                <c:pt idx="1">
                  <c:v>3.9954337899543377E-2</c:v>
                </c:pt>
                <c:pt idx="2">
                  <c:v>0.15957446808510639</c:v>
                </c:pt>
                <c:pt idx="3">
                  <c:v>0.68292682926829262</c:v>
                </c:pt>
              </c:numCache>
            </c:numRef>
          </c:val>
          <c:extLst>
            <c:ext xmlns:c16="http://schemas.microsoft.com/office/drawing/2014/chart" uri="{C3380CC4-5D6E-409C-BE32-E72D297353CC}">
              <c16:uniqueId val="{00000007-6CCC-4FEC-9D4D-4EECC4EDA0C0}"/>
            </c:ext>
          </c:extLst>
        </c:ser>
        <c:dLbls>
          <c:showLegendKey val="0"/>
          <c:showVal val="1"/>
          <c:showCatName val="0"/>
          <c:showSerName val="0"/>
          <c:showPercent val="0"/>
          <c:showBubbleSize val="0"/>
        </c:dLbls>
        <c:gapWidth val="150"/>
        <c:axId val="296580688"/>
        <c:axId val="296581248"/>
        <c:extLst>
          <c:ext xmlns:c15="http://schemas.microsoft.com/office/drawing/2012/chart" uri="{02D57815-91ED-43cb-92C2-25804820EDAC}">
            <c15:filteredBarSeries>
              <c15: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Attorney.removed!$I$26:$M$26</c15:sqref>
                        </c15:formulaRef>
                      </c:ext>
                    </c:extLst>
                    <c:strCache>
                      <c:ptCount val="4"/>
                      <c:pt idx="0">
                        <c:v>CASAs| n=693</c:v>
                      </c:pt>
                      <c:pt idx="1">
                        <c:v>CPS Caseworkers | n=876</c:v>
                      </c:pt>
                      <c:pt idx="2">
                        <c:v>DFPS Attorneys | n=94</c:v>
                      </c:pt>
                      <c:pt idx="3">
                        <c:v>Judges | n=41</c:v>
                      </c:pt>
                    </c:strCache>
                  </c:strRef>
                </c:cat>
                <c:val>
                  <c:numRef>
                    <c:extLst>
                      <c:ext uri="{02D57815-91ED-43cb-92C2-25804820EDAC}">
                        <c15:formulaRef>
                          <c15:sqref>Attorney.removed!$I$27:$M$27</c15:sqref>
                        </c15:formulaRef>
                      </c:ext>
                    </c:extLst>
                    <c:numCache>
                      <c:formatCode>0%</c:formatCode>
                      <c:ptCount val="4"/>
                      <c:pt idx="0">
                        <c:v>4.329004329004329E-3</c:v>
                      </c:pt>
                      <c:pt idx="1">
                        <c:v>1.0273972602739725E-2</c:v>
                      </c:pt>
                      <c:pt idx="2">
                        <c:v>6.3829787234042548E-2</c:v>
                      </c:pt>
                      <c:pt idx="3">
                        <c:v>0.36585365853658536</c:v>
                      </c:pt>
                    </c:numCache>
                  </c:numRef>
                </c:val>
                <c:extLst>
                  <c:ext xmlns:c16="http://schemas.microsoft.com/office/drawing/2014/chart" uri="{C3380CC4-5D6E-409C-BE32-E72D297353CC}">
                    <c16:uniqueId val="{00000008-6CCC-4FEC-9D4D-4EECC4EDA0C0}"/>
                  </c:ext>
                </c:extLst>
              </c15:ser>
            </c15:filteredBarSeries>
            <c15:filteredBarSeries>
              <c15: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Attorney.removed!$I$26:$M$26</c15:sqref>
                        </c15:formulaRef>
                      </c:ext>
                    </c:extLst>
                    <c:strCache>
                      <c:ptCount val="4"/>
                      <c:pt idx="0">
                        <c:v>CASAs| n=693</c:v>
                      </c:pt>
                      <c:pt idx="1">
                        <c:v>CPS Caseworkers | n=876</c:v>
                      </c:pt>
                      <c:pt idx="2">
                        <c:v>DFPS Attorneys | n=94</c:v>
                      </c:pt>
                      <c:pt idx="3">
                        <c:v>Judges | n=41</c:v>
                      </c:pt>
                    </c:strCache>
                  </c:strRef>
                </c:cat>
                <c:val>
                  <c:numRef>
                    <c:extLst xmlns:c15="http://schemas.microsoft.com/office/drawing/2012/chart">
                      <c:ext xmlns:c15="http://schemas.microsoft.com/office/drawing/2012/chart" uri="{02D57815-91ED-43cb-92C2-25804820EDAC}">
                        <c15:formulaRef>
                          <c15:sqref>Attorney.removed!$I$28:$M$28</c15:sqref>
                        </c15:formulaRef>
                      </c:ext>
                    </c:extLst>
                    <c:numCache>
                      <c:formatCode>0%</c:formatCode>
                      <c:ptCount val="4"/>
                      <c:pt idx="0">
                        <c:v>1.2987012987012986E-2</c:v>
                      </c:pt>
                      <c:pt idx="1">
                        <c:v>2.9680365296803651E-2</c:v>
                      </c:pt>
                      <c:pt idx="2">
                        <c:v>9.5744680851063843E-2</c:v>
                      </c:pt>
                      <c:pt idx="3">
                        <c:v>0.31707317073170732</c:v>
                      </c:pt>
                    </c:numCache>
                  </c:numRef>
                </c:val>
                <c:extLst xmlns:c15="http://schemas.microsoft.com/office/drawing/2012/chart">
                  <c:ext xmlns:c16="http://schemas.microsoft.com/office/drawing/2014/chart" uri="{C3380CC4-5D6E-409C-BE32-E72D297353CC}">
                    <c16:uniqueId val="{00000009-6CCC-4FEC-9D4D-4EECC4EDA0C0}"/>
                  </c:ext>
                </c:extLst>
              </c15:ser>
            </c15:filteredBarSeries>
          </c:ext>
        </c:extLst>
      </c:barChart>
      <c:catAx>
        <c:axId val="296580688"/>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96581248"/>
        <c:crosses val="autoZero"/>
        <c:auto val="1"/>
        <c:lblAlgn val="ctr"/>
        <c:lblOffset val="100"/>
        <c:noMultiLvlLbl val="0"/>
      </c:catAx>
      <c:valAx>
        <c:axId val="296581248"/>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96580688"/>
        <c:crosses val="autoZero"/>
        <c:crossBetween val="between"/>
      </c:valAx>
      <c:spPr>
        <a:noFill/>
        <a:ln>
          <a:noFill/>
        </a:ln>
        <a:effectLst/>
      </c:spPr>
    </c:plotArea>
    <c:plotVisOnly val="1"/>
    <c:dispBlanksAs val="gap"/>
    <c:showDLblsOverMax val="0"/>
  </c:chart>
  <c:spPr>
    <a:noFill/>
    <a:ln w="9525" cap="flat" cmpd="sng" algn="ctr">
      <a:solidFill>
        <a:schemeClr val="tx1">
          <a:lumMod val="50000"/>
          <a:lumOff val="50000"/>
        </a:schemeClr>
      </a:solidFill>
      <a:round/>
    </a:ln>
    <a:effectLst/>
  </c:spPr>
  <c:txPr>
    <a:bodyPr/>
    <a:lstStyle/>
    <a:p>
      <a:pPr>
        <a:defRPr/>
      </a:pPr>
      <a:endParaRPr lang="en-U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lgn="ctr">
              <a:defRPr sz="2000" b="0" i="0" u="none" strike="noStrike" kern="1200" baseline="0">
                <a:solidFill>
                  <a:schemeClr val="tx1">
                    <a:lumMod val="65000"/>
                    <a:lumOff val="35000"/>
                  </a:schemeClr>
                </a:solidFill>
                <a:latin typeface="+mn-lt"/>
                <a:ea typeface="+mn-ea"/>
                <a:cs typeface="+mn-cs"/>
              </a:defRPr>
            </a:pPr>
            <a:r>
              <a:rPr lang="en-US" sz="2000" b="0" dirty="0">
                <a:solidFill>
                  <a:sysClr val="windowText" lastClr="000000"/>
                </a:solidFill>
              </a:rPr>
              <a:t>How many hours of child-welfare specific CLE are required by your jurisdiction in order to become eligible for appointments to child-welfare cases?</a:t>
            </a:r>
          </a:p>
        </c:rich>
      </c:tx>
      <c:overlay val="0"/>
      <c:spPr>
        <a:noFill/>
        <a:ln>
          <a:noFill/>
        </a:ln>
        <a:effectLst/>
      </c:spPr>
      <c:txPr>
        <a:bodyPr rot="0" spcFirstLastPara="1" vertOverflow="ellipsis" vert="horz" wrap="square" anchor="ctr" anchorCtr="1"/>
        <a:lstStyle/>
        <a:p>
          <a:pPr algn="ctr">
            <a:defRPr sz="20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'Figure 8'!$A$3</c:f>
              <c:strCache>
                <c:ptCount val="1"/>
                <c:pt idx="0">
                  <c:v>More than 15</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8'!$B$2:$C$2</c:f>
              <c:strCache>
                <c:ptCount val="2"/>
                <c:pt idx="0">
                  <c:v>Court-
Appointed 
Attorneys|
n=202</c:v>
                </c:pt>
                <c:pt idx="1">
                  <c:v>Court 
Coordinators|
n=17</c:v>
                </c:pt>
              </c:strCache>
            </c:strRef>
          </c:cat>
          <c:val>
            <c:numRef>
              <c:f>'Figure 8'!$B$3:$C$3</c:f>
              <c:numCache>
                <c:formatCode>0%</c:formatCode>
                <c:ptCount val="2"/>
                <c:pt idx="0">
                  <c:v>0.12</c:v>
                </c:pt>
                <c:pt idx="1">
                  <c:v>0.18</c:v>
                </c:pt>
              </c:numCache>
            </c:numRef>
          </c:val>
          <c:extLst>
            <c:ext xmlns:c16="http://schemas.microsoft.com/office/drawing/2014/chart" uri="{C3380CC4-5D6E-409C-BE32-E72D297353CC}">
              <c16:uniqueId val="{00000000-31F6-4047-953E-10FA1CAA40B9}"/>
            </c:ext>
          </c:extLst>
        </c:ser>
        <c:ser>
          <c:idx val="1"/>
          <c:order val="1"/>
          <c:tx>
            <c:strRef>
              <c:f>'Figure 8'!$A$4</c:f>
              <c:strCache>
                <c:ptCount val="1"/>
                <c:pt idx="0">
                  <c:v>11 to 15</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8'!$B$2:$C$2</c:f>
              <c:strCache>
                <c:ptCount val="2"/>
                <c:pt idx="0">
                  <c:v>Court-
Appointed 
Attorneys|
n=202</c:v>
                </c:pt>
                <c:pt idx="1">
                  <c:v>Court 
Coordinators|
n=17</c:v>
                </c:pt>
              </c:strCache>
            </c:strRef>
          </c:cat>
          <c:val>
            <c:numRef>
              <c:f>'Figure 8'!$B$4:$C$4</c:f>
              <c:numCache>
                <c:formatCode>0%</c:formatCode>
                <c:ptCount val="2"/>
                <c:pt idx="0">
                  <c:v>0.08</c:v>
                </c:pt>
                <c:pt idx="1">
                  <c:v>0.06</c:v>
                </c:pt>
              </c:numCache>
            </c:numRef>
          </c:val>
          <c:extLst>
            <c:ext xmlns:c16="http://schemas.microsoft.com/office/drawing/2014/chart" uri="{C3380CC4-5D6E-409C-BE32-E72D297353CC}">
              <c16:uniqueId val="{00000001-31F6-4047-953E-10FA1CAA40B9}"/>
            </c:ext>
          </c:extLst>
        </c:ser>
        <c:ser>
          <c:idx val="2"/>
          <c:order val="2"/>
          <c:tx>
            <c:strRef>
              <c:f>'Figure 8'!$A$5</c:f>
              <c:strCache>
                <c:ptCount val="1"/>
                <c:pt idx="0">
                  <c:v>6 to 10</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8'!$B$2:$C$2</c:f>
              <c:strCache>
                <c:ptCount val="2"/>
                <c:pt idx="0">
                  <c:v>Court-
Appointed 
Attorneys|
n=202</c:v>
                </c:pt>
                <c:pt idx="1">
                  <c:v>Court 
Coordinators|
n=17</c:v>
                </c:pt>
              </c:strCache>
            </c:strRef>
          </c:cat>
          <c:val>
            <c:numRef>
              <c:f>'Figure 8'!$B$5:$C$5</c:f>
              <c:numCache>
                <c:formatCode>0%</c:formatCode>
                <c:ptCount val="2"/>
                <c:pt idx="0">
                  <c:v>0.22</c:v>
                </c:pt>
                <c:pt idx="1">
                  <c:v>0.35</c:v>
                </c:pt>
              </c:numCache>
            </c:numRef>
          </c:val>
          <c:extLst>
            <c:ext xmlns:c16="http://schemas.microsoft.com/office/drawing/2014/chart" uri="{C3380CC4-5D6E-409C-BE32-E72D297353CC}">
              <c16:uniqueId val="{00000002-31F6-4047-953E-10FA1CAA40B9}"/>
            </c:ext>
          </c:extLst>
        </c:ser>
        <c:ser>
          <c:idx val="3"/>
          <c:order val="3"/>
          <c:tx>
            <c:strRef>
              <c:f>'Figure 8'!$A$6</c:f>
              <c:strCache>
                <c:ptCount val="1"/>
                <c:pt idx="0">
                  <c:v>1 to 5</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8'!$B$2:$C$2</c:f>
              <c:strCache>
                <c:ptCount val="2"/>
                <c:pt idx="0">
                  <c:v>Court-
Appointed 
Attorneys|
n=202</c:v>
                </c:pt>
                <c:pt idx="1">
                  <c:v>Court 
Coordinators|
n=17</c:v>
                </c:pt>
              </c:strCache>
            </c:strRef>
          </c:cat>
          <c:val>
            <c:numRef>
              <c:f>'Figure 8'!$B$6:$C$6</c:f>
              <c:numCache>
                <c:formatCode>0%</c:formatCode>
                <c:ptCount val="2"/>
                <c:pt idx="0">
                  <c:v>0.18</c:v>
                </c:pt>
                <c:pt idx="1">
                  <c:v>0.12</c:v>
                </c:pt>
              </c:numCache>
            </c:numRef>
          </c:val>
          <c:extLst>
            <c:ext xmlns:c16="http://schemas.microsoft.com/office/drawing/2014/chart" uri="{C3380CC4-5D6E-409C-BE32-E72D297353CC}">
              <c16:uniqueId val="{00000003-31F6-4047-953E-10FA1CAA40B9}"/>
            </c:ext>
          </c:extLst>
        </c:ser>
        <c:ser>
          <c:idx val="4"/>
          <c:order val="4"/>
          <c:tx>
            <c:strRef>
              <c:f>'Figure 8'!$A$7</c:f>
              <c:strCache>
                <c:ptCount val="1"/>
                <c:pt idx="0">
                  <c:v>None</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7.5075075075075074E-3"/>
                  <c:y val="-1.6742576755752318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31F6-4047-953E-10FA1CAA40B9}"/>
                </c:ext>
              </c:extLst>
            </c:dLbl>
            <c:dLbl>
              <c:idx val="1"/>
              <c:delete val="1"/>
              <c:extLst>
                <c:ext xmlns:c15="http://schemas.microsoft.com/office/drawing/2012/chart" uri="{CE6537A1-D6FC-4f65-9D91-7224C49458BB}"/>
                <c:ext xmlns:c16="http://schemas.microsoft.com/office/drawing/2014/chart" uri="{C3380CC4-5D6E-409C-BE32-E72D297353CC}">
                  <c16:uniqueId val="{00000004-31F6-4047-953E-10FA1CAA40B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8'!$B$2:$C$2</c:f>
              <c:strCache>
                <c:ptCount val="2"/>
                <c:pt idx="0">
                  <c:v>Court-
Appointed 
Attorneys|
n=202</c:v>
                </c:pt>
                <c:pt idx="1">
                  <c:v>Court 
Coordinators|
n=17</c:v>
                </c:pt>
              </c:strCache>
            </c:strRef>
          </c:cat>
          <c:val>
            <c:numRef>
              <c:f>'Figure 8'!$B$7:$C$7</c:f>
              <c:numCache>
                <c:formatCode>0%</c:formatCode>
                <c:ptCount val="2"/>
                <c:pt idx="0">
                  <c:v>0.03</c:v>
                </c:pt>
                <c:pt idx="1">
                  <c:v>0</c:v>
                </c:pt>
              </c:numCache>
            </c:numRef>
          </c:val>
          <c:extLst>
            <c:ext xmlns:c16="http://schemas.microsoft.com/office/drawing/2014/chart" uri="{C3380CC4-5D6E-409C-BE32-E72D297353CC}">
              <c16:uniqueId val="{00000005-31F6-4047-953E-10FA1CAA40B9}"/>
            </c:ext>
          </c:extLst>
        </c:ser>
        <c:ser>
          <c:idx val="5"/>
          <c:order val="5"/>
          <c:tx>
            <c:strRef>
              <c:f>'Figure 8'!$A$8</c:f>
              <c:strCache>
                <c:ptCount val="1"/>
                <c:pt idx="0">
                  <c:v>Don't know/unsure</c:v>
                </c:pt>
              </c:strCache>
            </c:strRef>
          </c:tx>
          <c:spPr>
            <a:solidFill>
              <a:schemeClr val="bg1">
                <a:lumMod val="6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'Figure 8'!$B$2:$C$2</c:f>
              <c:strCache>
                <c:ptCount val="2"/>
                <c:pt idx="0">
                  <c:v>Court-
Appointed 
Attorneys|
n=202</c:v>
                </c:pt>
                <c:pt idx="1">
                  <c:v>Court 
Coordinators|
n=17</c:v>
                </c:pt>
              </c:strCache>
            </c:strRef>
          </c:cat>
          <c:val>
            <c:numRef>
              <c:f>'Figure 8'!$B$8:$C$8</c:f>
              <c:numCache>
                <c:formatCode>0%</c:formatCode>
                <c:ptCount val="2"/>
                <c:pt idx="0">
                  <c:v>0.37</c:v>
                </c:pt>
                <c:pt idx="1">
                  <c:v>0.28999999999999998</c:v>
                </c:pt>
              </c:numCache>
            </c:numRef>
          </c:val>
          <c:extLst>
            <c:ext xmlns:c16="http://schemas.microsoft.com/office/drawing/2014/chart" uri="{C3380CC4-5D6E-409C-BE32-E72D297353CC}">
              <c16:uniqueId val="{00000006-31F6-4047-953E-10FA1CAA40B9}"/>
            </c:ext>
          </c:extLst>
        </c:ser>
        <c:dLbls>
          <c:showLegendKey val="0"/>
          <c:showVal val="1"/>
          <c:showCatName val="0"/>
          <c:showSerName val="0"/>
          <c:showPercent val="0"/>
          <c:showBubbleSize val="0"/>
        </c:dLbls>
        <c:gapWidth val="150"/>
        <c:overlap val="100"/>
        <c:axId val="195748800"/>
        <c:axId val="195749360"/>
      </c:barChart>
      <c:catAx>
        <c:axId val="19574880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95749360"/>
        <c:crosses val="autoZero"/>
        <c:auto val="1"/>
        <c:lblAlgn val="ctr"/>
        <c:lblOffset val="100"/>
        <c:noMultiLvlLbl val="0"/>
      </c:catAx>
      <c:valAx>
        <c:axId val="195749360"/>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95748800"/>
        <c:crosses val="autoZero"/>
        <c:crossBetween val="between"/>
      </c:valAx>
      <c:spPr>
        <a:noFill/>
        <a:ln>
          <a:noFill/>
        </a:ln>
        <a:effectLst/>
      </c:spPr>
    </c:plotArea>
    <c:legend>
      <c:legendPos val="t"/>
      <c:layout>
        <c:manualLayout>
          <c:xMode val="edge"/>
          <c:yMode val="edge"/>
          <c:x val="0.15868931924050034"/>
          <c:y val="0.24515550282242116"/>
          <c:w val="0.83080018843798376"/>
          <c:h val="8.8577671572148006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Court-Appointed Attorneys: Does your jurisdiction monitor your training hours?|n=196</a:t>
            </a:r>
          </a:p>
        </c:rich>
      </c:tx>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tx>
            <c:strRef>
              <c:f>Attorney!$J$1044</c:f>
              <c:strCache>
                <c:ptCount val="1"/>
                <c:pt idx="0">
                  <c:v>Does your jurisdiction monitor your training hours? - Selected Choice</c:v>
                </c:pt>
              </c:strCache>
            </c:strRef>
          </c:tx>
          <c:dPt>
            <c:idx val="0"/>
            <c:bubble3D val="0"/>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1-A327-4D10-8333-CAB7289DBCA8}"/>
              </c:ext>
            </c:extLst>
          </c:dPt>
          <c:dPt>
            <c:idx val="1"/>
            <c:bubble3D val="0"/>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extLst>
              <c:ext xmlns:c16="http://schemas.microsoft.com/office/drawing/2014/chart" uri="{C3380CC4-5D6E-409C-BE32-E72D297353CC}">
                <c16:uniqueId val="{00000003-A327-4D10-8333-CAB7289DBCA8}"/>
              </c:ext>
            </c:extLst>
          </c:dPt>
          <c:dLbls>
            <c:dLbl>
              <c:idx val="0"/>
              <c:layout>
                <c:manualLayout>
                  <c:x val="-0.12203267178353494"/>
                  <c:y val="-0.14103475322902539"/>
                </c:manualLayout>
              </c:layout>
              <c:tx>
                <c:rich>
                  <a:bodyPr/>
                  <a:lstStyle/>
                  <a:p>
                    <a:fld id="{24D02052-9BE0-4D43-A92F-7B060DB5A259}" type="CATEGORYNAME">
                      <a:rPr lang="en-US" sz="1800"/>
                      <a:pPr/>
                      <a:t>[CATEGORY NAME]</a:t>
                    </a:fld>
                    <a:r>
                      <a:rPr lang="en-US" sz="1800"/>
                      <a:t> </a:t>
                    </a:r>
                    <a:fld id="{D64B96ED-6EE9-487E-A130-B940E9665D45}" type="PERCENTAGE">
                      <a:rPr lang="en-US" sz="1800" baseline="0"/>
                      <a:pPr/>
                      <a:t>[PERCENTAGE]</a:t>
                    </a:fld>
                    <a:endParaRPr lang="en-US" sz="180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A327-4D10-8333-CAB7289DBCA8}"/>
                </c:ext>
              </c:extLst>
            </c:dLbl>
            <c:dLbl>
              <c:idx val="1"/>
              <c:tx>
                <c:rich>
                  <a:bodyPr/>
                  <a:lstStyle/>
                  <a:p>
                    <a:fld id="{EE53BBFF-E4F1-4A32-A298-71796B89E2BB}" type="CATEGORYNAME">
                      <a:rPr lang="en-US" sz="1800"/>
                      <a:pPr/>
                      <a:t>[CATEGORY NAME]</a:t>
                    </a:fld>
                    <a:r>
                      <a:rPr lang="en-US" sz="1800"/>
                      <a:t> </a:t>
                    </a:r>
                    <a:fld id="{7779A8F7-FE12-4918-96B8-D023A2AB3A2A}" type="PERCENTAGE">
                      <a:rPr lang="en-US" sz="1800" baseline="0"/>
                      <a:pPr/>
                      <a:t>[PERCENTAGE]</a:t>
                    </a:fld>
                    <a:endParaRPr lang="en-US" sz="1800"/>
                  </a:p>
                </c:rich>
              </c:tx>
              <c:dLblPos val="bestFit"/>
              <c:showLegendKey val="0"/>
              <c:showVal val="0"/>
              <c:showCatName val="1"/>
              <c:showSerName val="0"/>
              <c:showPercent val="1"/>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A327-4D10-8333-CAB7289DBCA8}"/>
                </c:ext>
              </c:extLst>
            </c:dLbl>
            <c:spPr>
              <a:noFill/>
              <a:ln>
                <a:noFill/>
              </a:ln>
              <a:effectLst/>
            </c:spPr>
            <c:txPr>
              <a:bodyPr rot="0" spcFirstLastPara="1" vertOverflow="ellipsis" vert="horz" wrap="square" lIns="38100" tIns="19050" rIns="38100" bIns="19050" anchor="ctr" anchorCtr="1">
                <a:spAutoFit/>
              </a:bodyPr>
              <a:lstStyle/>
              <a:p>
                <a:pPr>
                  <a:defRPr sz="2800" b="0" i="0" u="none" strike="noStrike" kern="1200" baseline="0">
                    <a:solidFill>
                      <a:schemeClr val="bg1"/>
                    </a:solidFill>
                    <a:latin typeface="+mn-lt"/>
                    <a:ea typeface="+mn-ea"/>
                    <a:cs typeface="+mn-cs"/>
                  </a:defRPr>
                </a:pPr>
                <a:endParaRPr lang="en-US"/>
              </a:p>
            </c:txPr>
            <c:dLblPos val="bestFit"/>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Attorney!$I$1045:$I$1046</c:f>
              <c:strCache>
                <c:ptCount val="2"/>
                <c:pt idx="0">
                  <c:v>Yes</c:v>
                </c:pt>
                <c:pt idx="1">
                  <c:v>No</c:v>
                </c:pt>
              </c:strCache>
            </c:strRef>
          </c:cat>
          <c:val>
            <c:numRef>
              <c:f>Attorney!$J$1045:$J$1046</c:f>
              <c:numCache>
                <c:formatCode>###0.0</c:formatCode>
                <c:ptCount val="2"/>
                <c:pt idx="0">
                  <c:v>62.244897959183675</c:v>
                </c:pt>
                <c:pt idx="1">
                  <c:v>37.755102040816325</c:v>
                </c:pt>
              </c:numCache>
            </c:numRef>
          </c:val>
          <c:extLst>
            <c:ext xmlns:c16="http://schemas.microsoft.com/office/drawing/2014/chart" uri="{C3380CC4-5D6E-409C-BE32-E72D297353CC}">
              <c16:uniqueId val="{00000004-A327-4D10-8333-CAB7289DBCA8}"/>
            </c:ext>
          </c:extLst>
        </c:ser>
        <c:dLbls>
          <c:dLblPos val="bestFit"/>
          <c:showLegendKey val="0"/>
          <c:showVal val="1"/>
          <c:showCatName val="0"/>
          <c:showSerName val="0"/>
          <c:showPercent val="0"/>
          <c:showBubbleSize val="0"/>
          <c:showLeaderLines val="1"/>
        </c:dLbls>
        <c:firstSliceAng val="0"/>
      </c:pieChart>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0" dirty="0">
                <a:solidFill>
                  <a:sysClr val="windowText" lastClr="000000"/>
                </a:solidFill>
              </a:rPr>
              <a:t>How would you rate the impact of the lack of enforceable standards </a:t>
            </a:r>
            <a:br>
              <a:rPr lang="en-US" sz="2000" b="0" dirty="0">
                <a:solidFill>
                  <a:sysClr val="windowText" lastClr="000000"/>
                </a:solidFill>
              </a:rPr>
            </a:br>
            <a:r>
              <a:rPr lang="en-US" sz="2000" b="0" dirty="0">
                <a:solidFill>
                  <a:sysClr val="windowText" lastClr="000000"/>
                </a:solidFill>
              </a:rPr>
              <a:t>to evaluate attorney performance on the quality of representation?</a:t>
            </a:r>
          </a:p>
        </c:rich>
      </c:tx>
      <c:layout>
        <c:manualLayout>
          <c:xMode val="edge"/>
          <c:yMode val="edge"/>
          <c:x val="0.14618421052631578"/>
          <c:y val="0"/>
        </c:manualLayout>
      </c:layout>
      <c:overlay val="1"/>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39620988165952942"/>
          <c:y val="0.24893545379196025"/>
          <c:w val="0.60379011834047058"/>
          <c:h val="0.72949595938665557"/>
        </c:manualLayout>
      </c:layout>
      <c:barChart>
        <c:barDir val="bar"/>
        <c:grouping val="percentStacked"/>
        <c:varyColors val="0"/>
        <c:ser>
          <c:idx val="0"/>
          <c:order val="0"/>
          <c:tx>
            <c:strRef>
              <c:f>'F12 Standards.Barrier'!$C$7</c:f>
              <c:strCache>
                <c:ptCount val="1"/>
                <c:pt idx="0">
                  <c:v>Has a significant impact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'F12 Standards.Barrier'!$B$8:$B$10</c:f>
              <c:strCache>
                <c:ptCount val="3"/>
                <c:pt idx="0">
                  <c:v>DFPS Attorneys |n=92</c:v>
                </c:pt>
                <c:pt idx="1">
                  <c:v>Court-Appointed Attorneys |n=196</c:v>
                </c:pt>
                <c:pt idx="2">
                  <c:v>Judges |n=48</c:v>
                </c:pt>
              </c:strCache>
            </c:strRef>
          </c:cat>
          <c:val>
            <c:numRef>
              <c:f>'F12 Standards.Barrier'!$C$8:$C$10</c:f>
              <c:numCache>
                <c:formatCode>0%</c:formatCode>
                <c:ptCount val="3"/>
                <c:pt idx="0" formatCode="0\%;">
                  <c:v>35.164835164835168</c:v>
                </c:pt>
                <c:pt idx="1">
                  <c:v>0.25</c:v>
                </c:pt>
                <c:pt idx="2" formatCode="0\%;">
                  <c:v>8.3333333333333321</c:v>
                </c:pt>
              </c:numCache>
            </c:numRef>
          </c:val>
          <c:extLst>
            <c:ext xmlns:c16="http://schemas.microsoft.com/office/drawing/2014/chart" uri="{C3380CC4-5D6E-409C-BE32-E72D297353CC}">
              <c16:uniqueId val="{00000000-9A92-4B68-8358-49831DCB6829}"/>
            </c:ext>
          </c:extLst>
        </c:ser>
        <c:ser>
          <c:idx val="1"/>
          <c:order val="1"/>
          <c:tx>
            <c:strRef>
              <c:f>'F12 Standards.Barrier'!$D$7</c:f>
              <c:strCache>
                <c:ptCount val="1"/>
                <c:pt idx="0">
                  <c:v>Has some impact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'F12 Standards.Barrier'!$B$8:$B$10</c:f>
              <c:strCache>
                <c:ptCount val="3"/>
                <c:pt idx="0">
                  <c:v>DFPS Attorneys |n=92</c:v>
                </c:pt>
                <c:pt idx="1">
                  <c:v>Court-Appointed Attorneys |n=196</c:v>
                </c:pt>
                <c:pt idx="2">
                  <c:v>Judges |n=48</c:v>
                </c:pt>
              </c:strCache>
            </c:strRef>
          </c:cat>
          <c:val>
            <c:numRef>
              <c:f>'F12 Standards.Barrier'!$D$8:$D$10</c:f>
              <c:numCache>
                <c:formatCode>0%</c:formatCode>
                <c:ptCount val="3"/>
                <c:pt idx="0" formatCode="0\%;">
                  <c:v>28.571428571428569</c:v>
                </c:pt>
                <c:pt idx="1">
                  <c:v>0.29081632653061201</c:v>
                </c:pt>
                <c:pt idx="2" formatCode="0\%;">
                  <c:v>22.916666666666664</c:v>
                </c:pt>
              </c:numCache>
            </c:numRef>
          </c:val>
          <c:extLst>
            <c:ext xmlns:c16="http://schemas.microsoft.com/office/drawing/2014/chart" uri="{C3380CC4-5D6E-409C-BE32-E72D297353CC}">
              <c16:uniqueId val="{00000001-9A92-4B68-8358-49831DCB6829}"/>
            </c:ext>
          </c:extLst>
        </c:ser>
        <c:ser>
          <c:idx val="2"/>
          <c:order val="2"/>
          <c:tx>
            <c:strRef>
              <c:f>'F12 Standards.Barrier'!$E$7</c:f>
              <c:strCache>
                <c:ptCount val="1"/>
                <c:pt idx="0">
                  <c:v>Has a minor impact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'F12 Standards.Barrier'!$B$8:$B$10</c:f>
              <c:strCache>
                <c:ptCount val="3"/>
                <c:pt idx="0">
                  <c:v>DFPS Attorneys |n=92</c:v>
                </c:pt>
                <c:pt idx="1">
                  <c:v>Court-Appointed Attorneys |n=196</c:v>
                </c:pt>
                <c:pt idx="2">
                  <c:v>Judges |n=48</c:v>
                </c:pt>
              </c:strCache>
            </c:strRef>
          </c:cat>
          <c:val>
            <c:numRef>
              <c:f>'F12 Standards.Barrier'!$E$8:$E$10</c:f>
              <c:numCache>
                <c:formatCode>0%</c:formatCode>
                <c:ptCount val="3"/>
                <c:pt idx="0" formatCode="0\%;">
                  <c:v>19.780219780219781</c:v>
                </c:pt>
                <c:pt idx="1">
                  <c:v>0.33163265306122397</c:v>
                </c:pt>
                <c:pt idx="2" formatCode="0\%;">
                  <c:v>37.5</c:v>
                </c:pt>
              </c:numCache>
            </c:numRef>
          </c:val>
          <c:extLst>
            <c:ext xmlns:c16="http://schemas.microsoft.com/office/drawing/2014/chart" uri="{C3380CC4-5D6E-409C-BE32-E72D297353CC}">
              <c16:uniqueId val="{00000002-9A92-4B68-8358-49831DCB6829}"/>
            </c:ext>
          </c:extLst>
        </c:ser>
        <c:ser>
          <c:idx val="3"/>
          <c:order val="3"/>
          <c:tx>
            <c:strRef>
              <c:f>'F12 Standards.Barrier'!$F$7</c:f>
              <c:strCache>
                <c:ptCount val="1"/>
                <c:pt idx="0">
                  <c:v>Does not impact</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1"/>
              <c:layout>
                <c:manualLayout>
                  <c:x val="-8.7719298245615106E-3"/>
                  <c:y val="2.1929824561402705E-3"/>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A92-4B68-8358-49831DCB682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'F12 Standards.Barrier'!$B$8:$B$10</c:f>
              <c:strCache>
                <c:ptCount val="3"/>
                <c:pt idx="0">
                  <c:v>DFPS Attorneys |n=92</c:v>
                </c:pt>
                <c:pt idx="1">
                  <c:v>Court-Appointed Attorneys |n=196</c:v>
                </c:pt>
                <c:pt idx="2">
                  <c:v>Judges |n=48</c:v>
                </c:pt>
              </c:strCache>
            </c:strRef>
          </c:cat>
          <c:val>
            <c:numRef>
              <c:f>'F12 Standards.Barrier'!$F$8:$F$10</c:f>
              <c:numCache>
                <c:formatCode>0%</c:formatCode>
                <c:ptCount val="3"/>
                <c:pt idx="0" formatCode="0\%;">
                  <c:v>10.989010989010989</c:v>
                </c:pt>
                <c:pt idx="1">
                  <c:v>6.6326530612244902E-2</c:v>
                </c:pt>
                <c:pt idx="2" formatCode="0\%;">
                  <c:v>27.083333333333332</c:v>
                </c:pt>
              </c:numCache>
            </c:numRef>
          </c:val>
          <c:extLst>
            <c:ext xmlns:c16="http://schemas.microsoft.com/office/drawing/2014/chart" uri="{C3380CC4-5D6E-409C-BE32-E72D297353CC}">
              <c16:uniqueId val="{00000003-9A92-4B68-8358-49831DCB6829}"/>
            </c:ext>
          </c:extLst>
        </c:ser>
        <c:ser>
          <c:idx val="4"/>
          <c:order val="4"/>
          <c:tx>
            <c:strRef>
              <c:f>'F12 Standards.Barrier'!$G$7</c:f>
              <c:strCache>
                <c:ptCount val="1"/>
                <c:pt idx="0">
                  <c:v>Don't know/Unsure</c:v>
                </c:pt>
              </c:strCache>
            </c:strRef>
          </c:tx>
          <c:spPr>
            <a:solidFill>
              <a:schemeClr val="bg1">
                <a:lumMod val="6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'F12 Standards.Barrier'!$B$8:$B$10</c:f>
              <c:strCache>
                <c:ptCount val="3"/>
                <c:pt idx="0">
                  <c:v>DFPS Attorneys |n=92</c:v>
                </c:pt>
                <c:pt idx="1">
                  <c:v>Court-Appointed Attorneys |n=196</c:v>
                </c:pt>
                <c:pt idx="2">
                  <c:v>Judges |n=48</c:v>
                </c:pt>
              </c:strCache>
            </c:strRef>
          </c:cat>
          <c:val>
            <c:numRef>
              <c:f>'F12 Standards.Barrier'!$G$8:$G$10</c:f>
              <c:numCache>
                <c:formatCode>0%</c:formatCode>
                <c:ptCount val="3"/>
                <c:pt idx="0" formatCode="0\%;">
                  <c:v>5.4945054945054945</c:v>
                </c:pt>
                <c:pt idx="1">
                  <c:v>4.5918367346938799E-2</c:v>
                </c:pt>
                <c:pt idx="2" formatCode="0\%;">
                  <c:v>4.1666666666666661</c:v>
                </c:pt>
              </c:numCache>
            </c:numRef>
          </c:val>
          <c:extLst>
            <c:ext xmlns:c16="http://schemas.microsoft.com/office/drawing/2014/chart" uri="{C3380CC4-5D6E-409C-BE32-E72D297353CC}">
              <c16:uniqueId val="{00000004-9A92-4B68-8358-49831DCB6829}"/>
            </c:ext>
          </c:extLst>
        </c:ser>
        <c:dLbls>
          <c:dLblPos val="ctr"/>
          <c:showLegendKey val="0"/>
          <c:showVal val="1"/>
          <c:showCatName val="0"/>
          <c:showSerName val="0"/>
          <c:showPercent val="0"/>
          <c:showBubbleSize val="0"/>
        </c:dLbls>
        <c:gapWidth val="150"/>
        <c:overlap val="100"/>
        <c:axId val="196545424"/>
        <c:axId val="196545984"/>
        <c:extLst>
          <c:ext xmlns:c15="http://schemas.microsoft.com/office/drawing/2012/chart" uri="{02D57815-91ED-43cb-92C2-25804820EDAC}">
            <c15:filteredBarSeries>
              <c15:ser>
                <c:idx val="5"/>
                <c:order val="5"/>
                <c:tx>
                  <c:strRef>
                    <c:extLst>
                      <c:ext uri="{02D57815-91ED-43cb-92C2-25804820EDAC}">
                        <c15:formulaRef>
                          <c15:sqref>'F12 Standards.Barrier'!$H$7</c15:sqref>
                        </c15:formulaRef>
                      </c:ext>
                    </c:extLst>
                    <c:strCache>
                      <c:ptCount val="1"/>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'F12 Standards.Barrier'!$B$8:$B$10</c15:sqref>
                        </c15:formulaRef>
                      </c:ext>
                    </c:extLst>
                    <c:strCache>
                      <c:ptCount val="3"/>
                      <c:pt idx="0">
                        <c:v>DFPS Attorneys |n=92</c:v>
                      </c:pt>
                      <c:pt idx="1">
                        <c:v>Court-Appointed Attorneys |n=196</c:v>
                      </c:pt>
                      <c:pt idx="2">
                        <c:v>Judges |n=48</c:v>
                      </c:pt>
                    </c:strCache>
                  </c:strRef>
                </c:cat>
                <c:val>
                  <c:numRef>
                    <c:extLst>
                      <c:ext uri="{02D57815-91ED-43cb-92C2-25804820EDAC}">
                        <c15:formulaRef>
                          <c15:sqref>'F12 Standards.Barrier'!$H$8:$H$10</c15:sqref>
                        </c15:formulaRef>
                      </c:ext>
                    </c:extLst>
                    <c:numCache>
                      <c:formatCode>General</c:formatCode>
                      <c:ptCount val="3"/>
                      <c:pt idx="2" formatCode="###0.0">
                        <c:v>1.5306122448979591</c:v>
                      </c:pt>
                    </c:numCache>
                  </c:numRef>
                </c:val>
                <c:extLst>
                  <c:ext xmlns:c16="http://schemas.microsoft.com/office/drawing/2014/chart" uri="{C3380CC4-5D6E-409C-BE32-E72D297353CC}">
                    <c16:uniqueId val="{00000005-9A92-4B68-8358-49831DCB6829}"/>
                  </c:ext>
                </c:extLst>
              </c15:ser>
            </c15:filteredBarSeries>
          </c:ext>
        </c:extLst>
      </c:barChart>
      <c:catAx>
        <c:axId val="196545424"/>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96545984"/>
        <c:crosses val="autoZero"/>
        <c:auto val="0"/>
        <c:lblAlgn val="ctr"/>
        <c:lblOffset val="100"/>
        <c:noMultiLvlLbl val="0"/>
      </c:catAx>
      <c:valAx>
        <c:axId val="196545984"/>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196545424"/>
        <c:crosses val="autoZero"/>
        <c:crossBetween val="between"/>
      </c:valAx>
      <c:spPr>
        <a:noFill/>
        <a:ln>
          <a:noFill/>
        </a:ln>
        <a:effectLst/>
      </c:spPr>
    </c:plotArea>
    <c:legend>
      <c:legendPos val="t"/>
      <c:layout>
        <c:manualLayout>
          <c:xMode val="edge"/>
          <c:yMode val="edge"/>
          <c:x val="5.168289819035779E-2"/>
          <c:y val="0.13328325735598839"/>
          <c:w val="0.89581800445357296"/>
          <c:h val="8.1566305866131714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What effect would higher training requirements and improved access to </a:t>
            </a:r>
            <a:br>
              <a:rPr lang="en-US" sz="2000" b="0">
                <a:solidFill>
                  <a:sysClr val="windowText" lastClr="000000"/>
                </a:solidFill>
              </a:rPr>
            </a:br>
            <a:r>
              <a:rPr lang="en-US" sz="2000" b="0">
                <a:solidFill>
                  <a:sysClr val="windowText" lastClr="000000"/>
                </a:solidFill>
              </a:rPr>
              <a:t>quality training have on the quality of representation in your jurisdiction?</a:t>
            </a:r>
          </a:p>
        </c:rich>
      </c:tx>
      <c:layout>
        <c:manualLayout>
          <c:xMode val="edge"/>
          <c:yMode val="edge"/>
          <c:x val="0.14261111111111111"/>
          <c:y val="5.5555555555555552E-2"/>
        </c:manualLayout>
      </c:layout>
      <c:overlay val="1"/>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2691322454972625"/>
          <c:y val="0.22379967209981105"/>
          <c:w val="0.70261016818171884"/>
          <c:h val="0.74068800223501474"/>
        </c:manualLayout>
      </c:layout>
      <c:barChart>
        <c:barDir val="bar"/>
        <c:grouping val="percentStacked"/>
        <c:varyColors val="0"/>
        <c:ser>
          <c:idx val="0"/>
          <c:order val="0"/>
          <c:tx>
            <c:strRef>
              <c:f>Reforms!$C$34</c:f>
              <c:strCache>
                <c:ptCount val="1"/>
                <c:pt idx="0">
                  <c:v>Strong positive effect</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Reforms!$A$47:$A$52</c:f>
              <c:strCache>
                <c:ptCount val="6"/>
                <c:pt idx="0">
                  <c:v>Court-Appointed Attorneys | n=196</c:v>
                </c:pt>
                <c:pt idx="1">
                  <c:v>Judges | n=46</c:v>
                </c:pt>
                <c:pt idx="2">
                  <c:v>CPS Caseworkers | n=846</c:v>
                </c:pt>
                <c:pt idx="3">
                  <c:v>CASAs | n=652</c:v>
                </c:pt>
                <c:pt idx="4">
                  <c:v>Mediators | n=35</c:v>
                </c:pt>
                <c:pt idx="5">
                  <c:v>DFPS Attorneys | n=90</c:v>
                </c:pt>
              </c:strCache>
            </c:strRef>
          </c:cat>
          <c:val>
            <c:numRef>
              <c:f>Reforms!$C$47:$C$52</c:f>
              <c:numCache>
                <c:formatCode>0\%;</c:formatCode>
                <c:ptCount val="6"/>
                <c:pt idx="0">
                  <c:v>26.530612244897959</c:v>
                </c:pt>
                <c:pt idx="1">
                  <c:v>34.782608695652172</c:v>
                </c:pt>
                <c:pt idx="2">
                  <c:v>35.815602836879435</c:v>
                </c:pt>
                <c:pt idx="3">
                  <c:v>37.116564417177919</c:v>
                </c:pt>
                <c:pt idx="4">
                  <c:v>37.142857142857146</c:v>
                </c:pt>
                <c:pt idx="5">
                  <c:v>42.222222222222221</c:v>
                </c:pt>
              </c:numCache>
            </c:numRef>
          </c:val>
          <c:extLst>
            <c:ext xmlns:c16="http://schemas.microsoft.com/office/drawing/2014/chart" uri="{C3380CC4-5D6E-409C-BE32-E72D297353CC}">
              <c16:uniqueId val="{00000000-1516-41C2-B61B-09A5A20DCE49}"/>
            </c:ext>
          </c:extLst>
        </c:ser>
        <c:ser>
          <c:idx val="1"/>
          <c:order val="1"/>
          <c:tx>
            <c:strRef>
              <c:f>Reforms!$D$34</c:f>
              <c:strCache>
                <c:ptCount val="1"/>
                <c:pt idx="0">
                  <c:v>Somewhat positive effect</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Reforms!$A$47:$A$52</c:f>
              <c:strCache>
                <c:ptCount val="6"/>
                <c:pt idx="0">
                  <c:v>Court-Appointed Attorneys | n=196</c:v>
                </c:pt>
                <c:pt idx="1">
                  <c:v>Judges | n=46</c:v>
                </c:pt>
                <c:pt idx="2">
                  <c:v>CPS Caseworkers | n=846</c:v>
                </c:pt>
                <c:pt idx="3">
                  <c:v>CASAs | n=652</c:v>
                </c:pt>
                <c:pt idx="4">
                  <c:v>Mediators | n=35</c:v>
                </c:pt>
                <c:pt idx="5">
                  <c:v>DFPS Attorneys | n=90</c:v>
                </c:pt>
              </c:strCache>
            </c:strRef>
          </c:cat>
          <c:val>
            <c:numRef>
              <c:f>Reforms!$D$47:$D$52</c:f>
              <c:numCache>
                <c:formatCode>0\%;</c:formatCode>
                <c:ptCount val="6"/>
                <c:pt idx="0">
                  <c:v>37.755102040816325</c:v>
                </c:pt>
                <c:pt idx="1">
                  <c:v>43.478260869565219</c:v>
                </c:pt>
                <c:pt idx="2">
                  <c:v>40.898345153664302</c:v>
                </c:pt>
                <c:pt idx="3">
                  <c:v>39.570552147239262</c:v>
                </c:pt>
                <c:pt idx="4">
                  <c:v>34.285714285714285</c:v>
                </c:pt>
                <c:pt idx="5">
                  <c:v>31.111111111111111</c:v>
                </c:pt>
              </c:numCache>
            </c:numRef>
          </c:val>
          <c:extLst>
            <c:ext xmlns:c16="http://schemas.microsoft.com/office/drawing/2014/chart" uri="{C3380CC4-5D6E-409C-BE32-E72D297353CC}">
              <c16:uniqueId val="{00000001-1516-41C2-B61B-09A5A20DCE49}"/>
            </c:ext>
          </c:extLst>
        </c:ser>
        <c:ser>
          <c:idx val="2"/>
          <c:order val="2"/>
          <c:tx>
            <c:strRef>
              <c:f>Reforms!$E$34</c:f>
              <c:strCache>
                <c:ptCount val="1"/>
                <c:pt idx="0">
                  <c:v>No effect</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Reforms!$A$47:$A$52</c:f>
              <c:strCache>
                <c:ptCount val="6"/>
                <c:pt idx="0">
                  <c:v>Court-Appointed Attorneys | n=196</c:v>
                </c:pt>
                <c:pt idx="1">
                  <c:v>Judges | n=46</c:v>
                </c:pt>
                <c:pt idx="2">
                  <c:v>CPS Caseworkers | n=846</c:v>
                </c:pt>
                <c:pt idx="3">
                  <c:v>CASAs | n=652</c:v>
                </c:pt>
                <c:pt idx="4">
                  <c:v>Mediators | n=35</c:v>
                </c:pt>
                <c:pt idx="5">
                  <c:v>DFPS Attorneys | n=90</c:v>
                </c:pt>
              </c:strCache>
            </c:strRef>
          </c:cat>
          <c:val>
            <c:numRef>
              <c:f>Reforms!$E$47:$E$52</c:f>
              <c:numCache>
                <c:formatCode>0\%;</c:formatCode>
                <c:ptCount val="6"/>
                <c:pt idx="0">
                  <c:v>26.020408163265309</c:v>
                </c:pt>
                <c:pt idx="1">
                  <c:v>13.043478260869565</c:v>
                </c:pt>
                <c:pt idx="2">
                  <c:v>7.6832151300236404</c:v>
                </c:pt>
                <c:pt idx="3">
                  <c:v>8.4355828220858893</c:v>
                </c:pt>
                <c:pt idx="4">
                  <c:v>11.428571428571429</c:v>
                </c:pt>
                <c:pt idx="5">
                  <c:v>15.555555555555555</c:v>
                </c:pt>
              </c:numCache>
            </c:numRef>
          </c:val>
          <c:extLst>
            <c:ext xmlns:c16="http://schemas.microsoft.com/office/drawing/2014/chart" uri="{C3380CC4-5D6E-409C-BE32-E72D297353CC}">
              <c16:uniqueId val="{00000002-1516-41C2-B61B-09A5A20DCE49}"/>
            </c:ext>
          </c:extLst>
        </c:ser>
        <c:ser>
          <c:idx val="3"/>
          <c:order val="3"/>
          <c:tx>
            <c:strRef>
              <c:f>Reforms!$F$34</c:f>
              <c:strCache>
                <c:ptCount val="1"/>
                <c:pt idx="0">
                  <c:v>Somewhat negative effect</c:v>
                </c:pt>
              </c:strCache>
            </c:strRef>
          </c:tx>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6.4006827394923688E-3"/>
                  <c:y val="-1.2535467724819686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516-41C2-B61B-09A5A20DCE49}"/>
                </c:ext>
              </c:extLst>
            </c:dLbl>
            <c:dLbl>
              <c:idx val="2"/>
              <c:delete val="1"/>
              <c:extLst>
                <c:ext xmlns:c15="http://schemas.microsoft.com/office/drawing/2012/chart" uri="{CE6537A1-D6FC-4f65-9D91-7224C49458BB}"/>
                <c:ext xmlns:c16="http://schemas.microsoft.com/office/drawing/2014/chart" uri="{C3380CC4-5D6E-409C-BE32-E72D297353CC}">
                  <c16:uniqueId val="{00000004-1516-41C2-B61B-09A5A20DCE49}"/>
                </c:ext>
              </c:extLst>
            </c:dLbl>
            <c:dLbl>
              <c:idx val="3"/>
              <c:layout>
                <c:manualLayout>
                  <c:x val="4.2671218263281418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516-41C2-B61B-09A5A20DCE49}"/>
                </c:ext>
              </c:extLst>
            </c:dLbl>
            <c:dLbl>
              <c:idx val="5"/>
              <c:layout>
                <c:manualLayout>
                  <c:x val="-2.1335609131640709E-3"/>
                  <c:y val="-3.1338669312049214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516-41C2-B61B-09A5A20DCE4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Reforms!$A$47:$A$52</c:f>
              <c:strCache>
                <c:ptCount val="6"/>
                <c:pt idx="0">
                  <c:v>Court-Appointed Attorneys | n=196</c:v>
                </c:pt>
                <c:pt idx="1">
                  <c:v>Judges | n=46</c:v>
                </c:pt>
                <c:pt idx="2">
                  <c:v>CPS Caseworkers | n=846</c:v>
                </c:pt>
                <c:pt idx="3">
                  <c:v>CASAs | n=652</c:v>
                </c:pt>
                <c:pt idx="4">
                  <c:v>Mediators | n=35</c:v>
                </c:pt>
                <c:pt idx="5">
                  <c:v>DFPS Attorneys | n=90</c:v>
                </c:pt>
              </c:strCache>
            </c:strRef>
          </c:cat>
          <c:val>
            <c:numRef>
              <c:f>Reforms!$F$47:$F$52</c:f>
              <c:numCache>
                <c:formatCode>0\%;</c:formatCode>
                <c:ptCount val="6"/>
                <c:pt idx="0">
                  <c:v>4.591836734693878</c:v>
                </c:pt>
                <c:pt idx="1">
                  <c:v>8.695652173913043</c:v>
                </c:pt>
                <c:pt idx="2">
                  <c:v>0.4728132387706856</c:v>
                </c:pt>
                <c:pt idx="3">
                  <c:v>0.61349693251533743</c:v>
                </c:pt>
                <c:pt idx="5">
                  <c:v>3.3333333333333335</c:v>
                </c:pt>
              </c:numCache>
            </c:numRef>
          </c:val>
          <c:extLst>
            <c:ext xmlns:c16="http://schemas.microsoft.com/office/drawing/2014/chart" uri="{C3380CC4-5D6E-409C-BE32-E72D297353CC}">
              <c16:uniqueId val="{00000007-1516-41C2-B61B-09A5A20DCE49}"/>
            </c:ext>
          </c:extLst>
        </c:ser>
        <c:ser>
          <c:idx val="4"/>
          <c:order val="4"/>
          <c:tx>
            <c:strRef>
              <c:f>Reforms!$G$34</c:f>
              <c:strCache>
                <c:ptCount val="1"/>
                <c:pt idx="0">
                  <c:v>Negative effect</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0"/>
              <c:layout>
                <c:manualLayout>
                  <c:x val="-8.5342436526562836E-3"/>
                  <c:y val="-1.2535467724819686E-16"/>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516-41C2-B61B-09A5A20DCE49}"/>
                </c:ext>
              </c:extLst>
            </c:dLbl>
            <c:dLbl>
              <c:idx val="2"/>
              <c:layout>
                <c:manualLayout>
                  <c:x val="6.4006827394920557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516-41C2-B61B-09A5A20DCE49}"/>
                </c:ext>
              </c:extLst>
            </c:dLbl>
            <c:dLbl>
              <c:idx val="3"/>
              <c:delete val="1"/>
              <c:extLst>
                <c:ext xmlns:c15="http://schemas.microsoft.com/office/drawing/2012/chart" uri="{CE6537A1-D6FC-4f65-9D91-7224C49458BB}"/>
                <c:ext xmlns:c16="http://schemas.microsoft.com/office/drawing/2014/chart" uri="{C3380CC4-5D6E-409C-BE32-E72D297353CC}">
                  <c16:uniqueId val="{0000000A-1516-41C2-B61B-09A5A20DCE49}"/>
                </c:ext>
              </c:extLst>
            </c:dLbl>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Reforms!$A$47:$A$52</c:f>
              <c:strCache>
                <c:ptCount val="6"/>
                <c:pt idx="0">
                  <c:v>Court-Appointed Attorneys | n=196</c:v>
                </c:pt>
                <c:pt idx="1">
                  <c:v>Judges | n=46</c:v>
                </c:pt>
                <c:pt idx="2">
                  <c:v>CPS Caseworkers | n=846</c:v>
                </c:pt>
                <c:pt idx="3">
                  <c:v>CASAs | n=652</c:v>
                </c:pt>
                <c:pt idx="4">
                  <c:v>Mediators | n=35</c:v>
                </c:pt>
                <c:pt idx="5">
                  <c:v>DFPS Attorneys | n=90</c:v>
                </c:pt>
              </c:strCache>
            </c:strRef>
          </c:cat>
          <c:val>
            <c:numRef>
              <c:f>Reforms!$G$47:$G$52</c:f>
              <c:numCache>
                <c:formatCode>General</c:formatCode>
                <c:ptCount val="6"/>
                <c:pt idx="0" formatCode="0\%;">
                  <c:v>3.5714285714285712</c:v>
                </c:pt>
                <c:pt idx="2" formatCode="0\%;">
                  <c:v>0.59101654846335694</c:v>
                </c:pt>
                <c:pt idx="3" formatCode="0\%;">
                  <c:v>0.15337423312883436</c:v>
                </c:pt>
                <c:pt idx="4" formatCode="0\%;">
                  <c:v>5.7142857142857144</c:v>
                </c:pt>
                <c:pt idx="5" formatCode="0\%;">
                  <c:v>3.3333333333333335</c:v>
                </c:pt>
              </c:numCache>
            </c:numRef>
          </c:val>
          <c:extLst>
            <c:ext xmlns:c16="http://schemas.microsoft.com/office/drawing/2014/chart" uri="{C3380CC4-5D6E-409C-BE32-E72D297353CC}">
              <c16:uniqueId val="{0000000B-1516-41C2-B61B-09A5A20DCE49}"/>
            </c:ext>
          </c:extLst>
        </c:ser>
        <c:ser>
          <c:idx val="5"/>
          <c:order val="5"/>
          <c:tx>
            <c:strRef>
              <c:f>Reforms!$H$34</c:f>
              <c:strCache>
                <c:ptCount val="1"/>
                <c:pt idx="0">
                  <c:v>Don't know/have no opinion</c:v>
                </c:pt>
              </c:strCache>
              <c:extLst xmlns:c15="http://schemas.microsoft.com/office/drawing/2012/chart"/>
            </c:strRef>
          </c:tx>
          <c:spPr>
            <a:solidFill>
              <a:schemeClr val="bg1">
                <a:lumMod val="65000"/>
              </a:schemeClr>
            </a:soli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Reforms!$A$47:$A$52</c:f>
              <c:strCache>
                <c:ptCount val="6"/>
                <c:pt idx="0">
                  <c:v>Court-Appointed Attorneys | n=196</c:v>
                </c:pt>
                <c:pt idx="1">
                  <c:v>Judges | n=46</c:v>
                </c:pt>
                <c:pt idx="2">
                  <c:v>CPS Caseworkers | n=846</c:v>
                </c:pt>
                <c:pt idx="3">
                  <c:v>CASAs | n=652</c:v>
                </c:pt>
                <c:pt idx="4">
                  <c:v>Mediators | n=35</c:v>
                </c:pt>
                <c:pt idx="5">
                  <c:v>DFPS Attorneys | n=90</c:v>
                </c:pt>
              </c:strCache>
              <c:extLst xmlns:c15="http://schemas.microsoft.com/office/drawing/2012/chart"/>
            </c:strRef>
          </c:cat>
          <c:val>
            <c:numRef>
              <c:f>Reforms!$H$47:$H$52</c:f>
              <c:numCache>
                <c:formatCode>General</c:formatCode>
                <c:ptCount val="6"/>
                <c:pt idx="0" formatCode="0\%;">
                  <c:v>1.5306122448979591</c:v>
                </c:pt>
                <c:pt idx="2" formatCode="0\%;">
                  <c:v>14.539007092198581</c:v>
                </c:pt>
                <c:pt idx="3" formatCode="0\%;">
                  <c:v>14.110429447852759</c:v>
                </c:pt>
                <c:pt idx="4" formatCode="0\%;">
                  <c:v>11.428571428571429</c:v>
                </c:pt>
                <c:pt idx="5" formatCode="0\%;">
                  <c:v>4.4444444444444446</c:v>
                </c:pt>
              </c:numCache>
              <c:extLst xmlns:c15="http://schemas.microsoft.com/office/drawing/2012/chart"/>
            </c:numRef>
          </c:val>
          <c:extLst xmlns:c15="http://schemas.microsoft.com/office/drawing/2012/chart">
            <c:ext xmlns:c16="http://schemas.microsoft.com/office/drawing/2014/chart" uri="{C3380CC4-5D6E-409C-BE32-E72D297353CC}">
              <c16:uniqueId val="{0000000C-1516-41C2-B61B-09A5A20DCE49}"/>
            </c:ext>
          </c:extLst>
        </c:ser>
        <c:dLbls>
          <c:showLegendKey val="0"/>
          <c:showVal val="1"/>
          <c:showCatName val="0"/>
          <c:showSerName val="0"/>
          <c:showPercent val="0"/>
          <c:showBubbleSize val="0"/>
        </c:dLbls>
        <c:gapWidth val="150"/>
        <c:overlap val="100"/>
        <c:axId val="285149552"/>
        <c:axId val="285150112"/>
      </c:barChart>
      <c:catAx>
        <c:axId val="285149552"/>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85150112"/>
        <c:crosses val="autoZero"/>
        <c:auto val="1"/>
        <c:lblAlgn val="ctr"/>
        <c:lblOffset val="100"/>
        <c:noMultiLvlLbl val="0"/>
      </c:catAx>
      <c:valAx>
        <c:axId val="285150112"/>
        <c:scaling>
          <c:orientation val="minMax"/>
        </c:scaling>
        <c:delete val="1"/>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85149552"/>
        <c:crosses val="autoZero"/>
        <c:crossBetween val="between"/>
      </c:valAx>
      <c:spPr>
        <a:noFill/>
        <a:ln>
          <a:noFill/>
        </a:ln>
        <a:effectLst/>
      </c:spPr>
    </c:plotArea>
    <c:legend>
      <c:legendPos val="t"/>
      <c:layout>
        <c:manualLayout>
          <c:xMode val="edge"/>
          <c:yMode val="edge"/>
          <c:x val="1.3864953994042832E-2"/>
          <c:y val="0.14308564370630142"/>
          <c:w val="0.97653704584132017"/>
          <c:h val="8.640732265446224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solidFill>
        <a:schemeClr val="tx1">
          <a:lumMod val="50000"/>
          <a:lumOff val="50000"/>
        </a:schemeClr>
      </a:solidFill>
      <a:round/>
    </a:ln>
    <a:effectLst/>
  </c:spPr>
  <c:txPr>
    <a:bodyPr/>
    <a:lstStyle/>
    <a:p>
      <a:pPr>
        <a:defRPr/>
      </a:pPr>
      <a:endParaRPr lang="en-U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r>
              <a:rPr lang="en-US" sz="2000" b="0">
                <a:solidFill>
                  <a:sysClr val="windowText" lastClr="000000"/>
                </a:solidFill>
              </a:rPr>
              <a:t>How often are court-appointed attorneys prepared at the Adversary Hearing?</a:t>
            </a:r>
          </a:p>
        </c:rich>
      </c:tx>
      <c:overlay val="1"/>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432599771182448"/>
          <c:y val="9.274025014448295E-2"/>
          <c:w val="0.79259388249545726"/>
          <c:h val="0.51261543695926903"/>
        </c:manualLayout>
      </c:layout>
      <c:barChart>
        <c:barDir val="col"/>
        <c:grouping val="stacked"/>
        <c:varyColors val="0"/>
        <c:ser>
          <c:idx val="0"/>
          <c:order val="0"/>
          <c:tx>
            <c:strRef>
              <c:f>'Attorney Prep 2.0'!$W$6</c:f>
              <c:strCache>
                <c:ptCount val="1"/>
                <c:pt idx="0">
                  <c:v>CASAs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9"/>
              <c:layout>
                <c:manualLayout>
                  <c:x val="-2.1367521367521368E-2"/>
                  <c:y val="-2.1678538247135448E-2"/>
                </c:manualLayout>
              </c:layout>
              <c:tx>
                <c:rich>
                  <a:bodyPr/>
                  <a:lstStyle/>
                  <a:p>
                    <a:fld id="{A50AF728-385A-4B7A-866D-9E4BD9D7AD1F}" type="VALUE">
                      <a:rPr lang="en-US">
                        <a:solidFill>
                          <a:sysClr val="windowText" lastClr="000000"/>
                        </a:solidFill>
                      </a:rPr>
                      <a:pPr/>
                      <a:t>[VALUE]</a:t>
                    </a:fld>
                    <a:endParaRPr lang="en-U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77EB-47C9-9332-B8AA997F5F8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'Attorney Prep 2.0'!$U$7:$V$18</c:f>
              <c:multiLvlStrCache>
                <c:ptCount val="12"/>
                <c:lvl>
                  <c:pt idx="0">
                    <c:v>Parents' Attorneys</c:v>
                  </c:pt>
                  <c:pt idx="1">
                    <c:v>Children's Attorneys</c:v>
                  </c:pt>
                  <c:pt idx="2">
                    <c:v>Parents' Attorneys</c:v>
                  </c:pt>
                  <c:pt idx="3">
                    <c:v>Children's Attorneys</c:v>
                  </c:pt>
                  <c:pt idx="4">
                    <c:v>Parents' Attorneys</c:v>
                  </c:pt>
                  <c:pt idx="5">
                    <c:v>Children's Attorneys</c:v>
                  </c:pt>
                  <c:pt idx="6">
                    <c:v>Parents' Attorneys</c:v>
                  </c:pt>
                  <c:pt idx="7">
                    <c:v>Children's Attorneys</c:v>
                  </c:pt>
                  <c:pt idx="8">
                    <c:v>Parents' Attorneys</c:v>
                  </c:pt>
                  <c:pt idx="9">
                    <c:v>Children's Attorneys</c:v>
                  </c:pt>
                  <c:pt idx="10">
                    <c:v>Parents' Attorneys</c:v>
                  </c:pt>
                  <c:pt idx="11">
                    <c:v>Children's Attorneys</c:v>
                  </c:pt>
                </c:lvl>
                <c:lvl>
                  <c:pt idx="0">
                    <c:v>Always</c:v>
                  </c:pt>
                  <c:pt idx="2">
                    <c:v>Often</c:v>
                  </c:pt>
                  <c:pt idx="4">
                    <c:v>Sometimes</c:v>
                  </c:pt>
                  <c:pt idx="6">
                    <c:v>Rarely</c:v>
                  </c:pt>
                  <c:pt idx="8">
                    <c:v>Never</c:v>
                  </c:pt>
                  <c:pt idx="10">
                    <c:v>Don't know</c:v>
                  </c:pt>
                </c:lvl>
              </c:multiLvlStrCache>
            </c:multiLvlStrRef>
          </c:cat>
          <c:val>
            <c:numRef>
              <c:f>'Attorney Prep 2.0'!$W$7:$W$18</c:f>
              <c:numCache>
                <c:formatCode>0.0\%;</c:formatCode>
                <c:ptCount val="12"/>
                <c:pt idx="0">
                  <c:v>12.569832402234638</c:v>
                </c:pt>
                <c:pt idx="1">
                  <c:v>16.269284712482467</c:v>
                </c:pt>
                <c:pt idx="2">
                  <c:v>28.072625698324021</c:v>
                </c:pt>
                <c:pt idx="3">
                  <c:v>28.050490883590463</c:v>
                </c:pt>
                <c:pt idx="4">
                  <c:v>28.351955307262571</c:v>
                </c:pt>
                <c:pt idx="5">
                  <c:v>24.263674614305749</c:v>
                </c:pt>
                <c:pt idx="6">
                  <c:v>15.147265077138849</c:v>
                </c:pt>
                <c:pt idx="7">
                  <c:v>13.268156424581006</c:v>
                </c:pt>
                <c:pt idx="8">
                  <c:v>2.6536312849162011</c:v>
                </c:pt>
                <c:pt idx="9">
                  <c:v>3.6465638148667603</c:v>
                </c:pt>
                <c:pt idx="10">
                  <c:v>15.083798882681565</c:v>
                </c:pt>
                <c:pt idx="11">
                  <c:v>12.622720897615707</c:v>
                </c:pt>
              </c:numCache>
            </c:numRef>
          </c:val>
          <c:extLst>
            <c:ext xmlns:c16="http://schemas.microsoft.com/office/drawing/2014/chart" uri="{C3380CC4-5D6E-409C-BE32-E72D297353CC}">
              <c16:uniqueId val="{00000001-77EB-47C9-9332-B8AA997F5F86}"/>
            </c:ext>
          </c:extLst>
        </c:ser>
        <c:ser>
          <c:idx val="1"/>
          <c:order val="1"/>
          <c:tx>
            <c:strRef>
              <c:f>'Attorney Prep 2.0'!$X$6</c:f>
              <c:strCache>
                <c:ptCount val="1"/>
                <c:pt idx="0">
                  <c:v>DFPS Attorneyss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8"/>
              <c:layout>
                <c:manualLayout>
                  <c:x val="0"/>
                  <c:y val="-1.1905150908474625E-2"/>
                </c:manualLayout>
              </c:layout>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7EB-47C9-9332-B8AA997F5F8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'Attorney Prep 2.0'!$U$7:$V$18</c:f>
              <c:multiLvlStrCache>
                <c:ptCount val="12"/>
                <c:lvl>
                  <c:pt idx="0">
                    <c:v>Parents' Attorneys</c:v>
                  </c:pt>
                  <c:pt idx="1">
                    <c:v>Children's Attorneys</c:v>
                  </c:pt>
                  <c:pt idx="2">
                    <c:v>Parents' Attorneys</c:v>
                  </c:pt>
                  <c:pt idx="3">
                    <c:v>Children's Attorneys</c:v>
                  </c:pt>
                  <c:pt idx="4">
                    <c:v>Parents' Attorneys</c:v>
                  </c:pt>
                  <c:pt idx="5">
                    <c:v>Children's Attorneys</c:v>
                  </c:pt>
                  <c:pt idx="6">
                    <c:v>Parents' Attorneys</c:v>
                  </c:pt>
                  <c:pt idx="7">
                    <c:v>Children's Attorneys</c:v>
                  </c:pt>
                  <c:pt idx="8">
                    <c:v>Parents' Attorneys</c:v>
                  </c:pt>
                  <c:pt idx="9">
                    <c:v>Children's Attorneys</c:v>
                  </c:pt>
                  <c:pt idx="10">
                    <c:v>Parents' Attorneys</c:v>
                  </c:pt>
                  <c:pt idx="11">
                    <c:v>Children's Attorneys</c:v>
                  </c:pt>
                </c:lvl>
                <c:lvl>
                  <c:pt idx="0">
                    <c:v>Always</c:v>
                  </c:pt>
                  <c:pt idx="2">
                    <c:v>Often</c:v>
                  </c:pt>
                  <c:pt idx="4">
                    <c:v>Sometimes</c:v>
                  </c:pt>
                  <c:pt idx="6">
                    <c:v>Rarely</c:v>
                  </c:pt>
                  <c:pt idx="8">
                    <c:v>Never</c:v>
                  </c:pt>
                  <c:pt idx="10">
                    <c:v>Don't know</c:v>
                  </c:pt>
                </c:lvl>
              </c:multiLvlStrCache>
            </c:multiLvlStrRef>
          </c:cat>
          <c:val>
            <c:numRef>
              <c:f>'Attorney Prep 2.0'!$X$7:$X$18</c:f>
              <c:numCache>
                <c:formatCode>0.0\%;</c:formatCode>
                <c:ptCount val="12"/>
                <c:pt idx="0">
                  <c:v>8.0808080808080813</c:v>
                </c:pt>
                <c:pt idx="1">
                  <c:v>14.583333333333334</c:v>
                </c:pt>
                <c:pt idx="2">
                  <c:v>31.313131313131315</c:v>
                </c:pt>
                <c:pt idx="3">
                  <c:v>56.25</c:v>
                </c:pt>
                <c:pt idx="4">
                  <c:v>42.424242424242422</c:v>
                </c:pt>
                <c:pt idx="5">
                  <c:v>23.958333333333336</c:v>
                </c:pt>
                <c:pt idx="6">
                  <c:v>5.2083333333333339</c:v>
                </c:pt>
                <c:pt idx="7">
                  <c:v>12.121212121212121</c:v>
                </c:pt>
                <c:pt idx="8">
                  <c:v>3.0303030303030303</c:v>
                </c:pt>
                <c:pt idx="10">
                  <c:v>3.0303030303030303</c:v>
                </c:pt>
              </c:numCache>
            </c:numRef>
          </c:val>
          <c:extLst>
            <c:ext xmlns:c16="http://schemas.microsoft.com/office/drawing/2014/chart" uri="{C3380CC4-5D6E-409C-BE32-E72D297353CC}">
              <c16:uniqueId val="{00000003-77EB-47C9-9332-B8AA997F5F86}"/>
            </c:ext>
          </c:extLst>
        </c:ser>
        <c:ser>
          <c:idx val="2"/>
          <c:order val="2"/>
          <c:tx>
            <c:strRef>
              <c:f>'Attorney Prep 2.0'!$Y$6</c:f>
              <c:strCache>
                <c:ptCount val="1"/>
                <c:pt idx="0">
                  <c:v>CPS Caseworkers</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dLbl>
              <c:idx val="8"/>
              <c:layout>
                <c:manualLayout>
                  <c:x val="0"/>
                  <c:y val="-3.233759994927856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7EB-47C9-9332-B8AA997F5F86}"/>
                </c:ext>
              </c:extLst>
            </c:dLbl>
            <c:dLbl>
              <c:idx val="9"/>
              <c:layout>
                <c:manualLayout>
                  <c:x val="-2.136752136752137E-3"/>
                  <c:y val="-4.5207921323244318E-2"/>
                </c:manualLayout>
              </c:layout>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ysClr val="windowText" lastClr="000000"/>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7EB-47C9-9332-B8AA997F5F86}"/>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'Attorney Prep 2.0'!$U$7:$V$18</c:f>
              <c:multiLvlStrCache>
                <c:ptCount val="12"/>
                <c:lvl>
                  <c:pt idx="0">
                    <c:v>Parents' Attorneys</c:v>
                  </c:pt>
                  <c:pt idx="1">
                    <c:v>Children's Attorneys</c:v>
                  </c:pt>
                  <c:pt idx="2">
                    <c:v>Parents' Attorneys</c:v>
                  </c:pt>
                  <c:pt idx="3">
                    <c:v>Children's Attorneys</c:v>
                  </c:pt>
                  <c:pt idx="4">
                    <c:v>Parents' Attorneys</c:v>
                  </c:pt>
                  <c:pt idx="5">
                    <c:v>Children's Attorneys</c:v>
                  </c:pt>
                  <c:pt idx="6">
                    <c:v>Parents' Attorneys</c:v>
                  </c:pt>
                  <c:pt idx="7">
                    <c:v>Children's Attorneys</c:v>
                  </c:pt>
                  <c:pt idx="8">
                    <c:v>Parents' Attorneys</c:v>
                  </c:pt>
                  <c:pt idx="9">
                    <c:v>Children's Attorneys</c:v>
                  </c:pt>
                  <c:pt idx="10">
                    <c:v>Parents' Attorneys</c:v>
                  </c:pt>
                  <c:pt idx="11">
                    <c:v>Children's Attorneys</c:v>
                  </c:pt>
                </c:lvl>
                <c:lvl>
                  <c:pt idx="0">
                    <c:v>Always</c:v>
                  </c:pt>
                  <c:pt idx="2">
                    <c:v>Often</c:v>
                  </c:pt>
                  <c:pt idx="4">
                    <c:v>Sometimes</c:v>
                  </c:pt>
                  <c:pt idx="6">
                    <c:v>Rarely</c:v>
                  </c:pt>
                  <c:pt idx="8">
                    <c:v>Never</c:v>
                  </c:pt>
                  <c:pt idx="10">
                    <c:v>Don't know</c:v>
                  </c:pt>
                </c:lvl>
              </c:multiLvlStrCache>
            </c:multiLvlStrRef>
          </c:cat>
          <c:val>
            <c:numRef>
              <c:f>'Attorney Prep 2.0'!$Y$7:$Y$18</c:f>
              <c:numCache>
                <c:formatCode>0.0\%;</c:formatCode>
                <c:ptCount val="12"/>
                <c:pt idx="0">
                  <c:v>11.607142857142858</c:v>
                </c:pt>
                <c:pt idx="1">
                  <c:v>15.771812080536913</c:v>
                </c:pt>
                <c:pt idx="2">
                  <c:v>19.977678571428573</c:v>
                </c:pt>
                <c:pt idx="3">
                  <c:v>22.595078299776286</c:v>
                </c:pt>
                <c:pt idx="4">
                  <c:v>25.558035714285715</c:v>
                </c:pt>
                <c:pt idx="5">
                  <c:v>23.042505592841163</c:v>
                </c:pt>
                <c:pt idx="6">
                  <c:v>19.463087248322147</c:v>
                </c:pt>
                <c:pt idx="7">
                  <c:v>21.205357142857142</c:v>
                </c:pt>
                <c:pt idx="8">
                  <c:v>4.7991071428571432</c:v>
                </c:pt>
                <c:pt idx="9">
                  <c:v>3.8031319910514538</c:v>
                </c:pt>
                <c:pt idx="10">
                  <c:v>16.852678571428573</c:v>
                </c:pt>
                <c:pt idx="11">
                  <c:v>15.324384787472036</c:v>
                </c:pt>
              </c:numCache>
            </c:numRef>
          </c:val>
          <c:extLst>
            <c:ext xmlns:c16="http://schemas.microsoft.com/office/drawing/2014/chart" uri="{C3380CC4-5D6E-409C-BE32-E72D297353CC}">
              <c16:uniqueId val="{00000006-77EB-47C9-9332-B8AA997F5F86}"/>
            </c:ext>
          </c:extLst>
        </c:ser>
        <c:dLbls>
          <c:dLblPos val="ctr"/>
          <c:showLegendKey val="0"/>
          <c:showVal val="1"/>
          <c:showCatName val="0"/>
          <c:showSerName val="0"/>
          <c:showPercent val="0"/>
          <c:showBubbleSize val="0"/>
        </c:dLbls>
        <c:gapWidth val="50"/>
        <c:overlap val="100"/>
        <c:axId val="285159632"/>
        <c:axId val="285160192"/>
      </c:barChart>
      <c:catAx>
        <c:axId val="28515963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285160192"/>
        <c:crosses val="autoZero"/>
        <c:auto val="1"/>
        <c:lblAlgn val="ctr"/>
        <c:lblOffset val="100"/>
        <c:noMultiLvlLbl val="0"/>
      </c:catAx>
      <c:valAx>
        <c:axId val="285160192"/>
        <c:scaling>
          <c:orientation val="minMax"/>
        </c:scaling>
        <c:delete val="1"/>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crossAx val="285159632"/>
        <c:crosses val="autoZero"/>
        <c:crossBetween val="between"/>
      </c:valAx>
      <c:spPr>
        <a:noFill/>
        <a:ln>
          <a:noFill/>
        </a:ln>
        <a:effectLst/>
      </c:spPr>
    </c:plotArea>
    <c:legend>
      <c:legendPos val="l"/>
      <c:layout>
        <c:manualLayout>
          <c:xMode val="edge"/>
          <c:yMode val="edge"/>
          <c:x val="1.282053805774278E-2"/>
          <c:y val="0.13163854518185228"/>
          <c:w val="0.16389477757587995"/>
          <c:h val="0.50811738111553029"/>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withinLinear" id="16">
  <a:schemeClr val="accent3"/>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0.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5.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6.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7.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8.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19.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0.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3.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4.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6.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7.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8.xml><?xml version="1.0" encoding="utf-8"?>
<cs:chartStyle xmlns:cs="http://schemas.microsoft.com/office/drawing/2012/chartStyle" xmlns:a="http://schemas.openxmlformats.org/drawingml/2006/main" id="342">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29.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0.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5.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8.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3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0.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1.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2.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3.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4.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6.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7.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8.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49.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4">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charts/style9.xml><?xml version="1.0" encoding="utf-8"?>
<cs:chartStyle xmlns:cs="http://schemas.microsoft.com/office/drawing/2012/chartStyle" xmlns:a="http://schemas.openxmlformats.org/drawingml/2006/main" id="348">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383A4F-BCD0-4DC3-9546-ED4BB7E5A6D2}"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F3976EC0-342D-4FA5-8ACE-2F39E56BD554}">
      <dgm:prSet/>
      <dgm:spPr/>
      <dgm:t>
        <a:bodyPr/>
        <a:lstStyle/>
        <a:p>
          <a:r>
            <a:rPr lang="en-US" baseline="0" dirty="0">
              <a:latin typeface="Garamond" panose="02020404030301010803" pitchFamily="18" charset="0"/>
            </a:rPr>
            <a:t>Though the survey participants are representative of their stakeholder group, they are not randomly chosen representatives of the whole stakeholder population. They represent those stakeholders who self-selected to give their opinion about court-appointed representation when offered the opportunity. </a:t>
          </a:r>
          <a:endParaRPr lang="en-US" dirty="0">
            <a:latin typeface="Garamond" panose="02020404030301010803" pitchFamily="18" charset="0"/>
          </a:endParaRPr>
        </a:p>
      </dgm:t>
    </dgm:pt>
    <dgm:pt modelId="{DB8EE003-E712-4270-9B35-926B0B30B29B}" type="parTrans" cxnId="{18CA3494-7B4D-4560-B08D-EBEE0FAF2B45}">
      <dgm:prSet/>
      <dgm:spPr/>
      <dgm:t>
        <a:bodyPr/>
        <a:lstStyle/>
        <a:p>
          <a:endParaRPr lang="en-US"/>
        </a:p>
      </dgm:t>
    </dgm:pt>
    <dgm:pt modelId="{7E05D132-8C04-4E36-8F76-0626C502C180}" type="sibTrans" cxnId="{18CA3494-7B4D-4560-B08D-EBEE0FAF2B45}">
      <dgm:prSet/>
      <dgm:spPr/>
      <dgm:t>
        <a:bodyPr/>
        <a:lstStyle/>
        <a:p>
          <a:endParaRPr lang="en-US"/>
        </a:p>
      </dgm:t>
    </dgm:pt>
    <dgm:pt modelId="{12F57935-DFDD-4EEA-8813-A7FBF1552FE3}">
      <dgm:prSet/>
      <dgm:spPr/>
      <dgm:t>
        <a:bodyPr/>
        <a:lstStyle/>
        <a:p>
          <a:r>
            <a:rPr lang="en-US" baseline="0" dirty="0">
              <a:latin typeface="Garamond" panose="02020404030301010803" pitchFamily="18" charset="0"/>
            </a:rPr>
            <a:t>Self-selection also means survey results from different populations do not all represent the same “slice” of the population, which is an important limitation when comparing results across populations. </a:t>
          </a:r>
          <a:endParaRPr lang="en-US" dirty="0">
            <a:latin typeface="Garamond" panose="02020404030301010803" pitchFamily="18" charset="0"/>
          </a:endParaRPr>
        </a:p>
      </dgm:t>
    </dgm:pt>
    <dgm:pt modelId="{39C33CD0-EA81-435A-AF36-A0E3F1C07D3C}" type="parTrans" cxnId="{22EB3EB7-DD35-48C0-919D-11B7EFDFAF14}">
      <dgm:prSet/>
      <dgm:spPr/>
      <dgm:t>
        <a:bodyPr/>
        <a:lstStyle/>
        <a:p>
          <a:endParaRPr lang="en-US"/>
        </a:p>
      </dgm:t>
    </dgm:pt>
    <dgm:pt modelId="{9E3AE3D8-D8FF-4D5D-A747-5B7A550F1075}" type="sibTrans" cxnId="{22EB3EB7-DD35-48C0-919D-11B7EFDFAF14}">
      <dgm:prSet/>
      <dgm:spPr/>
      <dgm:t>
        <a:bodyPr/>
        <a:lstStyle/>
        <a:p>
          <a:endParaRPr lang="en-US"/>
        </a:p>
      </dgm:t>
    </dgm:pt>
    <dgm:pt modelId="{40040524-6132-468C-93D5-4437823F22FC}" type="pres">
      <dgm:prSet presAssocID="{34383A4F-BCD0-4DC3-9546-ED4BB7E5A6D2}" presName="vert0" presStyleCnt="0">
        <dgm:presLayoutVars>
          <dgm:dir/>
          <dgm:animOne val="branch"/>
          <dgm:animLvl val="lvl"/>
        </dgm:presLayoutVars>
      </dgm:prSet>
      <dgm:spPr/>
    </dgm:pt>
    <dgm:pt modelId="{2CD0D4A7-DABF-45D9-9184-72D592E7C49E}" type="pres">
      <dgm:prSet presAssocID="{F3976EC0-342D-4FA5-8ACE-2F39E56BD554}" presName="thickLine" presStyleLbl="alignNode1" presStyleIdx="0" presStyleCnt="2"/>
      <dgm:spPr/>
    </dgm:pt>
    <dgm:pt modelId="{62ABE98D-C715-4FF0-9252-8439DE6E4B9C}" type="pres">
      <dgm:prSet presAssocID="{F3976EC0-342D-4FA5-8ACE-2F39E56BD554}" presName="horz1" presStyleCnt="0"/>
      <dgm:spPr/>
    </dgm:pt>
    <dgm:pt modelId="{7D75C866-5DBE-42E5-8F0B-041A32A28510}" type="pres">
      <dgm:prSet presAssocID="{F3976EC0-342D-4FA5-8ACE-2F39E56BD554}" presName="tx1" presStyleLbl="revTx" presStyleIdx="0" presStyleCnt="2"/>
      <dgm:spPr/>
    </dgm:pt>
    <dgm:pt modelId="{8D3EC2D9-57B7-453E-9597-36E23A804406}" type="pres">
      <dgm:prSet presAssocID="{F3976EC0-342D-4FA5-8ACE-2F39E56BD554}" presName="vert1" presStyleCnt="0"/>
      <dgm:spPr/>
    </dgm:pt>
    <dgm:pt modelId="{9AFC3422-967B-4090-8E08-6148B4FFE906}" type="pres">
      <dgm:prSet presAssocID="{12F57935-DFDD-4EEA-8813-A7FBF1552FE3}" presName="thickLine" presStyleLbl="alignNode1" presStyleIdx="1" presStyleCnt="2"/>
      <dgm:spPr/>
    </dgm:pt>
    <dgm:pt modelId="{790E00F0-E7B0-4F41-9836-EFAFEE454E70}" type="pres">
      <dgm:prSet presAssocID="{12F57935-DFDD-4EEA-8813-A7FBF1552FE3}" presName="horz1" presStyleCnt="0"/>
      <dgm:spPr/>
    </dgm:pt>
    <dgm:pt modelId="{B61E2FA5-90AF-4BAF-AC15-FDA59889F904}" type="pres">
      <dgm:prSet presAssocID="{12F57935-DFDD-4EEA-8813-A7FBF1552FE3}" presName="tx1" presStyleLbl="revTx" presStyleIdx="1" presStyleCnt="2"/>
      <dgm:spPr/>
    </dgm:pt>
    <dgm:pt modelId="{42021080-D4E4-408B-87F9-9C8D4C38A54B}" type="pres">
      <dgm:prSet presAssocID="{12F57935-DFDD-4EEA-8813-A7FBF1552FE3}" presName="vert1" presStyleCnt="0"/>
      <dgm:spPr/>
    </dgm:pt>
  </dgm:ptLst>
  <dgm:cxnLst>
    <dgm:cxn modelId="{3AFB8517-51C9-4485-AF2A-659A36402B58}" type="presOf" srcId="{34383A4F-BCD0-4DC3-9546-ED4BB7E5A6D2}" destId="{40040524-6132-468C-93D5-4437823F22FC}" srcOrd="0" destOrd="0" presId="urn:microsoft.com/office/officeart/2008/layout/LinedList"/>
    <dgm:cxn modelId="{39F5476C-D957-4624-9A79-57912C33C57B}" type="presOf" srcId="{F3976EC0-342D-4FA5-8ACE-2F39E56BD554}" destId="{7D75C866-5DBE-42E5-8F0B-041A32A28510}" srcOrd="0" destOrd="0" presId="urn:microsoft.com/office/officeart/2008/layout/LinedList"/>
    <dgm:cxn modelId="{41EC197C-B8BA-464A-A261-BC1979BB44AD}" type="presOf" srcId="{12F57935-DFDD-4EEA-8813-A7FBF1552FE3}" destId="{B61E2FA5-90AF-4BAF-AC15-FDA59889F904}" srcOrd="0" destOrd="0" presId="urn:microsoft.com/office/officeart/2008/layout/LinedList"/>
    <dgm:cxn modelId="{18CA3494-7B4D-4560-B08D-EBEE0FAF2B45}" srcId="{34383A4F-BCD0-4DC3-9546-ED4BB7E5A6D2}" destId="{F3976EC0-342D-4FA5-8ACE-2F39E56BD554}" srcOrd="0" destOrd="0" parTransId="{DB8EE003-E712-4270-9B35-926B0B30B29B}" sibTransId="{7E05D132-8C04-4E36-8F76-0626C502C180}"/>
    <dgm:cxn modelId="{22EB3EB7-DD35-48C0-919D-11B7EFDFAF14}" srcId="{34383A4F-BCD0-4DC3-9546-ED4BB7E5A6D2}" destId="{12F57935-DFDD-4EEA-8813-A7FBF1552FE3}" srcOrd="1" destOrd="0" parTransId="{39C33CD0-EA81-435A-AF36-A0E3F1C07D3C}" sibTransId="{9E3AE3D8-D8FF-4D5D-A747-5B7A550F1075}"/>
    <dgm:cxn modelId="{6B85BCD9-8401-48D8-B530-561A32BBC3D6}" type="presParOf" srcId="{40040524-6132-468C-93D5-4437823F22FC}" destId="{2CD0D4A7-DABF-45D9-9184-72D592E7C49E}" srcOrd="0" destOrd="0" presId="urn:microsoft.com/office/officeart/2008/layout/LinedList"/>
    <dgm:cxn modelId="{EF59648A-942A-4EDD-91E5-754799FAA09F}" type="presParOf" srcId="{40040524-6132-468C-93D5-4437823F22FC}" destId="{62ABE98D-C715-4FF0-9252-8439DE6E4B9C}" srcOrd="1" destOrd="0" presId="urn:microsoft.com/office/officeart/2008/layout/LinedList"/>
    <dgm:cxn modelId="{BCC8D732-A0AB-483F-8F00-DB22FBD5E881}" type="presParOf" srcId="{62ABE98D-C715-4FF0-9252-8439DE6E4B9C}" destId="{7D75C866-5DBE-42E5-8F0B-041A32A28510}" srcOrd="0" destOrd="0" presId="urn:microsoft.com/office/officeart/2008/layout/LinedList"/>
    <dgm:cxn modelId="{0A60911E-2893-4DA9-8F1B-C886B81F548A}" type="presParOf" srcId="{62ABE98D-C715-4FF0-9252-8439DE6E4B9C}" destId="{8D3EC2D9-57B7-453E-9597-36E23A804406}" srcOrd="1" destOrd="0" presId="urn:microsoft.com/office/officeart/2008/layout/LinedList"/>
    <dgm:cxn modelId="{059C88EC-04B2-4CC2-AC42-CA8B2DF3789C}" type="presParOf" srcId="{40040524-6132-468C-93D5-4437823F22FC}" destId="{9AFC3422-967B-4090-8E08-6148B4FFE906}" srcOrd="2" destOrd="0" presId="urn:microsoft.com/office/officeart/2008/layout/LinedList"/>
    <dgm:cxn modelId="{2A250FF6-B17B-4619-8241-AAD1F182F2DC}" type="presParOf" srcId="{40040524-6132-468C-93D5-4437823F22FC}" destId="{790E00F0-E7B0-4F41-9836-EFAFEE454E70}" srcOrd="3" destOrd="0" presId="urn:microsoft.com/office/officeart/2008/layout/LinedList"/>
    <dgm:cxn modelId="{4B96E702-CF8A-4C58-AB7E-673F7A469055}" type="presParOf" srcId="{790E00F0-E7B0-4F41-9836-EFAFEE454E70}" destId="{B61E2FA5-90AF-4BAF-AC15-FDA59889F904}" srcOrd="0" destOrd="0" presId="urn:microsoft.com/office/officeart/2008/layout/LinedList"/>
    <dgm:cxn modelId="{22D9DEAF-6216-40A7-BBF5-D99F46B2679A}" type="presParOf" srcId="{790E00F0-E7B0-4F41-9836-EFAFEE454E70}" destId="{42021080-D4E4-408B-87F9-9C8D4C38A54B}"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8986B5-566F-4EA5-9F45-7D45FE4A1F8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1E0660C-19B1-413D-943B-3FC0605D2821}">
      <dgm:prSet phldrT="[Text]"/>
      <dgm:spPr/>
      <dgm:t>
        <a:bodyPr/>
        <a:lstStyle/>
        <a:p>
          <a:r>
            <a:rPr lang="en-US" b="0" dirty="0">
              <a:latin typeface="Garamond" panose="02020404030301010803" pitchFamily="18" charset="0"/>
            </a:rPr>
            <a:t>1. Texas has an existing pool of quality attorneys interested in representing clients in CPS cases</a:t>
          </a:r>
        </a:p>
      </dgm:t>
    </dgm:pt>
    <dgm:pt modelId="{EA41D080-2828-45C1-A935-EF7F58872062}" type="parTrans" cxnId="{BC2CB1BD-49FB-4237-B0C0-5E076DF12069}">
      <dgm:prSet/>
      <dgm:spPr/>
      <dgm:t>
        <a:bodyPr/>
        <a:lstStyle/>
        <a:p>
          <a:endParaRPr lang="en-US">
            <a:latin typeface="Garamond" panose="02020404030301010803" pitchFamily="18" charset="0"/>
          </a:endParaRPr>
        </a:p>
      </dgm:t>
    </dgm:pt>
    <dgm:pt modelId="{4A5E721A-0EAB-44DC-AC05-5BAEAA3CC62D}" type="sibTrans" cxnId="{BC2CB1BD-49FB-4237-B0C0-5E076DF12069}">
      <dgm:prSet/>
      <dgm:spPr/>
      <dgm:t>
        <a:bodyPr/>
        <a:lstStyle/>
        <a:p>
          <a:endParaRPr lang="en-US">
            <a:latin typeface="Garamond" panose="02020404030301010803" pitchFamily="18" charset="0"/>
          </a:endParaRPr>
        </a:p>
      </dgm:t>
    </dgm:pt>
    <dgm:pt modelId="{65085AFC-41A5-42B2-8B6D-3698A12AC710}">
      <dgm:prSet phldrT="[Text]"/>
      <dgm:spPr/>
      <dgm:t>
        <a:bodyPr/>
        <a:lstStyle/>
        <a:p>
          <a:r>
            <a:rPr lang="en-US" b="0" dirty="0">
              <a:latin typeface="Garamond" panose="02020404030301010803" pitchFamily="18" charset="0"/>
            </a:rPr>
            <a:t>2. Quality court-appointed attorneys have the capacity to take more cases </a:t>
          </a:r>
        </a:p>
      </dgm:t>
    </dgm:pt>
    <dgm:pt modelId="{5A65A3F3-C441-4AE5-9345-AC92B24EA189}" type="parTrans" cxnId="{F0A009FC-9B77-44A1-A379-9DFC80E0BA60}">
      <dgm:prSet/>
      <dgm:spPr/>
      <dgm:t>
        <a:bodyPr/>
        <a:lstStyle/>
        <a:p>
          <a:endParaRPr lang="en-US">
            <a:latin typeface="Garamond" panose="02020404030301010803" pitchFamily="18" charset="0"/>
          </a:endParaRPr>
        </a:p>
      </dgm:t>
    </dgm:pt>
    <dgm:pt modelId="{8396372E-7E82-450E-8660-B44B9923BC34}" type="sibTrans" cxnId="{F0A009FC-9B77-44A1-A379-9DFC80E0BA60}">
      <dgm:prSet/>
      <dgm:spPr/>
      <dgm:t>
        <a:bodyPr/>
        <a:lstStyle/>
        <a:p>
          <a:endParaRPr lang="en-US">
            <a:latin typeface="Garamond" panose="02020404030301010803" pitchFamily="18" charset="0"/>
          </a:endParaRPr>
        </a:p>
      </dgm:t>
    </dgm:pt>
    <dgm:pt modelId="{174AC605-974A-4997-84B9-977208E30949}">
      <dgm:prSet phldrT="[Text]"/>
      <dgm:spPr/>
      <dgm:t>
        <a:bodyPr/>
        <a:lstStyle/>
        <a:p>
          <a:r>
            <a:rPr lang="en-US" b="0" dirty="0">
              <a:latin typeface="Garamond" panose="02020404030301010803" pitchFamily="18" charset="0"/>
            </a:rPr>
            <a:t>3. Quality attorneys often make a difference in the lives of Texas parents, children, and families </a:t>
          </a:r>
        </a:p>
      </dgm:t>
    </dgm:pt>
    <dgm:pt modelId="{9E64C81D-EBA7-4D4E-8B86-45EF097AFF04}" type="parTrans" cxnId="{E38C6729-9483-4680-9208-ABB590AF4426}">
      <dgm:prSet/>
      <dgm:spPr/>
      <dgm:t>
        <a:bodyPr/>
        <a:lstStyle/>
        <a:p>
          <a:endParaRPr lang="en-US">
            <a:latin typeface="Garamond" panose="02020404030301010803" pitchFamily="18" charset="0"/>
          </a:endParaRPr>
        </a:p>
      </dgm:t>
    </dgm:pt>
    <dgm:pt modelId="{CCBF9E7B-FC17-478C-9912-A5A0493804AA}" type="sibTrans" cxnId="{E38C6729-9483-4680-9208-ABB590AF4426}">
      <dgm:prSet/>
      <dgm:spPr/>
      <dgm:t>
        <a:bodyPr/>
        <a:lstStyle/>
        <a:p>
          <a:endParaRPr lang="en-US">
            <a:latin typeface="Garamond" panose="02020404030301010803" pitchFamily="18" charset="0"/>
          </a:endParaRPr>
        </a:p>
      </dgm:t>
    </dgm:pt>
    <dgm:pt modelId="{867314DA-7F44-4712-BF13-D74D40EAE6C1}" type="pres">
      <dgm:prSet presAssocID="{D48986B5-566F-4EA5-9F45-7D45FE4A1F82}" presName="vert0" presStyleCnt="0">
        <dgm:presLayoutVars>
          <dgm:dir/>
          <dgm:animOne val="branch"/>
          <dgm:animLvl val="lvl"/>
        </dgm:presLayoutVars>
      </dgm:prSet>
      <dgm:spPr/>
    </dgm:pt>
    <dgm:pt modelId="{6CD5C10D-831E-4898-9CA3-9E99DF6CFF90}" type="pres">
      <dgm:prSet presAssocID="{E1E0660C-19B1-413D-943B-3FC0605D2821}" presName="thickLine" presStyleLbl="alignNode1" presStyleIdx="0" presStyleCnt="3"/>
      <dgm:spPr/>
    </dgm:pt>
    <dgm:pt modelId="{3E52E8C3-54D3-492D-85F7-DB27F4D16961}" type="pres">
      <dgm:prSet presAssocID="{E1E0660C-19B1-413D-943B-3FC0605D2821}" presName="horz1" presStyleCnt="0"/>
      <dgm:spPr/>
    </dgm:pt>
    <dgm:pt modelId="{8AC1ECD6-6DA6-46F2-A7DD-CB33CEB75C80}" type="pres">
      <dgm:prSet presAssocID="{E1E0660C-19B1-413D-943B-3FC0605D2821}" presName="tx1" presStyleLbl="revTx" presStyleIdx="0" presStyleCnt="3"/>
      <dgm:spPr/>
    </dgm:pt>
    <dgm:pt modelId="{C7D9347E-F09B-4680-B060-1F4DBECC4BFB}" type="pres">
      <dgm:prSet presAssocID="{E1E0660C-19B1-413D-943B-3FC0605D2821}" presName="vert1" presStyleCnt="0"/>
      <dgm:spPr/>
    </dgm:pt>
    <dgm:pt modelId="{67D35EE9-4AB4-4EA5-8F46-B478C44B8A34}" type="pres">
      <dgm:prSet presAssocID="{65085AFC-41A5-42B2-8B6D-3698A12AC710}" presName="thickLine" presStyleLbl="alignNode1" presStyleIdx="1" presStyleCnt="3"/>
      <dgm:spPr/>
    </dgm:pt>
    <dgm:pt modelId="{77EF3521-F2EE-4047-9CF9-808F1A533A15}" type="pres">
      <dgm:prSet presAssocID="{65085AFC-41A5-42B2-8B6D-3698A12AC710}" presName="horz1" presStyleCnt="0"/>
      <dgm:spPr/>
    </dgm:pt>
    <dgm:pt modelId="{3171B25A-4336-45E2-8420-1C92D32CE81F}" type="pres">
      <dgm:prSet presAssocID="{65085AFC-41A5-42B2-8B6D-3698A12AC710}" presName="tx1" presStyleLbl="revTx" presStyleIdx="1" presStyleCnt="3"/>
      <dgm:spPr/>
    </dgm:pt>
    <dgm:pt modelId="{21B54D5E-1D86-44E2-A9E0-2C735D6D056B}" type="pres">
      <dgm:prSet presAssocID="{65085AFC-41A5-42B2-8B6D-3698A12AC710}" presName="vert1" presStyleCnt="0"/>
      <dgm:spPr/>
    </dgm:pt>
    <dgm:pt modelId="{10336621-11D9-4222-B60D-FDBCAA037686}" type="pres">
      <dgm:prSet presAssocID="{174AC605-974A-4997-84B9-977208E30949}" presName="thickLine" presStyleLbl="alignNode1" presStyleIdx="2" presStyleCnt="3"/>
      <dgm:spPr/>
    </dgm:pt>
    <dgm:pt modelId="{AA08A164-A67D-4106-8422-7E9459E0495F}" type="pres">
      <dgm:prSet presAssocID="{174AC605-974A-4997-84B9-977208E30949}" presName="horz1" presStyleCnt="0"/>
      <dgm:spPr/>
    </dgm:pt>
    <dgm:pt modelId="{87692280-87B2-4F4E-8334-C9016693DAEB}" type="pres">
      <dgm:prSet presAssocID="{174AC605-974A-4997-84B9-977208E30949}" presName="tx1" presStyleLbl="revTx" presStyleIdx="2" presStyleCnt="3"/>
      <dgm:spPr/>
    </dgm:pt>
    <dgm:pt modelId="{5176C945-34D8-44FD-BBB1-B21F62701506}" type="pres">
      <dgm:prSet presAssocID="{174AC605-974A-4997-84B9-977208E30949}" presName="vert1" presStyleCnt="0"/>
      <dgm:spPr/>
    </dgm:pt>
  </dgm:ptLst>
  <dgm:cxnLst>
    <dgm:cxn modelId="{E38C6729-9483-4680-9208-ABB590AF4426}" srcId="{D48986B5-566F-4EA5-9F45-7D45FE4A1F82}" destId="{174AC605-974A-4997-84B9-977208E30949}" srcOrd="2" destOrd="0" parTransId="{9E64C81D-EBA7-4D4E-8B86-45EF097AFF04}" sibTransId="{CCBF9E7B-FC17-478C-9912-A5A0493804AA}"/>
    <dgm:cxn modelId="{4683E974-8D1D-4667-9FCC-392F4A6A5F87}" type="presOf" srcId="{D48986B5-566F-4EA5-9F45-7D45FE4A1F82}" destId="{867314DA-7F44-4712-BF13-D74D40EAE6C1}" srcOrd="0" destOrd="0" presId="urn:microsoft.com/office/officeart/2008/layout/LinedList"/>
    <dgm:cxn modelId="{0269E986-71C4-4F2A-8FC0-9BAC85713461}" type="presOf" srcId="{E1E0660C-19B1-413D-943B-3FC0605D2821}" destId="{8AC1ECD6-6DA6-46F2-A7DD-CB33CEB75C80}" srcOrd="0" destOrd="0" presId="urn:microsoft.com/office/officeart/2008/layout/LinedList"/>
    <dgm:cxn modelId="{5E9813A7-3A1E-4305-8C2D-9EEBEC3D2773}" type="presOf" srcId="{65085AFC-41A5-42B2-8B6D-3698A12AC710}" destId="{3171B25A-4336-45E2-8420-1C92D32CE81F}" srcOrd="0" destOrd="0" presId="urn:microsoft.com/office/officeart/2008/layout/LinedList"/>
    <dgm:cxn modelId="{DB460FB3-400A-46D8-9397-027B5775B444}" type="presOf" srcId="{174AC605-974A-4997-84B9-977208E30949}" destId="{87692280-87B2-4F4E-8334-C9016693DAEB}" srcOrd="0" destOrd="0" presId="urn:microsoft.com/office/officeart/2008/layout/LinedList"/>
    <dgm:cxn modelId="{BC2CB1BD-49FB-4237-B0C0-5E076DF12069}" srcId="{D48986B5-566F-4EA5-9F45-7D45FE4A1F82}" destId="{E1E0660C-19B1-413D-943B-3FC0605D2821}" srcOrd="0" destOrd="0" parTransId="{EA41D080-2828-45C1-A935-EF7F58872062}" sibTransId="{4A5E721A-0EAB-44DC-AC05-5BAEAA3CC62D}"/>
    <dgm:cxn modelId="{F0A009FC-9B77-44A1-A379-9DFC80E0BA60}" srcId="{D48986B5-566F-4EA5-9F45-7D45FE4A1F82}" destId="{65085AFC-41A5-42B2-8B6D-3698A12AC710}" srcOrd="1" destOrd="0" parTransId="{5A65A3F3-C441-4AE5-9345-AC92B24EA189}" sibTransId="{8396372E-7E82-450E-8660-B44B9923BC34}"/>
    <dgm:cxn modelId="{CD7C420F-5794-42D6-AAA4-86341C3DEE54}" type="presParOf" srcId="{867314DA-7F44-4712-BF13-D74D40EAE6C1}" destId="{6CD5C10D-831E-4898-9CA3-9E99DF6CFF90}" srcOrd="0" destOrd="0" presId="urn:microsoft.com/office/officeart/2008/layout/LinedList"/>
    <dgm:cxn modelId="{99CEC26D-98C7-40E0-8E5D-B04B158EB61C}" type="presParOf" srcId="{867314DA-7F44-4712-BF13-D74D40EAE6C1}" destId="{3E52E8C3-54D3-492D-85F7-DB27F4D16961}" srcOrd="1" destOrd="0" presId="urn:microsoft.com/office/officeart/2008/layout/LinedList"/>
    <dgm:cxn modelId="{21EDD487-B14E-4B7B-A319-5CE5E45C9E80}" type="presParOf" srcId="{3E52E8C3-54D3-492D-85F7-DB27F4D16961}" destId="{8AC1ECD6-6DA6-46F2-A7DD-CB33CEB75C80}" srcOrd="0" destOrd="0" presId="urn:microsoft.com/office/officeart/2008/layout/LinedList"/>
    <dgm:cxn modelId="{5A12FEDB-AA15-47AA-A9BF-0D08E6A4A2FD}" type="presParOf" srcId="{3E52E8C3-54D3-492D-85F7-DB27F4D16961}" destId="{C7D9347E-F09B-4680-B060-1F4DBECC4BFB}" srcOrd="1" destOrd="0" presId="urn:microsoft.com/office/officeart/2008/layout/LinedList"/>
    <dgm:cxn modelId="{AA3D76A5-8723-4A8C-B997-5AA4AC1DC692}" type="presParOf" srcId="{867314DA-7F44-4712-BF13-D74D40EAE6C1}" destId="{67D35EE9-4AB4-4EA5-8F46-B478C44B8A34}" srcOrd="2" destOrd="0" presId="urn:microsoft.com/office/officeart/2008/layout/LinedList"/>
    <dgm:cxn modelId="{BBB13D6C-AB65-4991-9492-B7EF3F8ECE88}" type="presParOf" srcId="{867314DA-7F44-4712-BF13-D74D40EAE6C1}" destId="{77EF3521-F2EE-4047-9CF9-808F1A533A15}" srcOrd="3" destOrd="0" presId="urn:microsoft.com/office/officeart/2008/layout/LinedList"/>
    <dgm:cxn modelId="{7F40AE0F-CF19-4865-A4AA-9BD7B29D7798}" type="presParOf" srcId="{77EF3521-F2EE-4047-9CF9-808F1A533A15}" destId="{3171B25A-4336-45E2-8420-1C92D32CE81F}" srcOrd="0" destOrd="0" presId="urn:microsoft.com/office/officeart/2008/layout/LinedList"/>
    <dgm:cxn modelId="{1D870E09-E3B0-4AC3-B563-9F6E6A12531F}" type="presParOf" srcId="{77EF3521-F2EE-4047-9CF9-808F1A533A15}" destId="{21B54D5E-1D86-44E2-A9E0-2C735D6D056B}" srcOrd="1" destOrd="0" presId="urn:microsoft.com/office/officeart/2008/layout/LinedList"/>
    <dgm:cxn modelId="{D9AB47EA-85A4-452B-9295-A36528F9E6C0}" type="presParOf" srcId="{867314DA-7F44-4712-BF13-D74D40EAE6C1}" destId="{10336621-11D9-4222-B60D-FDBCAA037686}" srcOrd="4" destOrd="0" presId="urn:microsoft.com/office/officeart/2008/layout/LinedList"/>
    <dgm:cxn modelId="{1C960931-F12E-4C37-9089-BBBCED56D956}" type="presParOf" srcId="{867314DA-7F44-4712-BF13-D74D40EAE6C1}" destId="{AA08A164-A67D-4106-8422-7E9459E0495F}" srcOrd="5" destOrd="0" presId="urn:microsoft.com/office/officeart/2008/layout/LinedList"/>
    <dgm:cxn modelId="{8730B6A0-4D71-4501-98E6-FE0F9F7635FB}" type="presParOf" srcId="{AA08A164-A67D-4106-8422-7E9459E0495F}" destId="{87692280-87B2-4F4E-8334-C9016693DAEB}" srcOrd="0" destOrd="0" presId="urn:microsoft.com/office/officeart/2008/layout/LinedList"/>
    <dgm:cxn modelId="{10F85DB9-3C72-4E49-809F-9A9F766A807F}" type="presParOf" srcId="{AA08A164-A67D-4106-8422-7E9459E0495F}" destId="{5176C945-34D8-44FD-BBB1-B21F62701506}"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48986B5-566F-4EA5-9F45-7D45FE4A1F82}"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1E0660C-19B1-413D-943B-3FC0605D2821}">
      <dgm:prSet phldrT="[Text]"/>
      <dgm:spPr/>
      <dgm:t>
        <a:bodyPr/>
        <a:lstStyle/>
        <a:p>
          <a:r>
            <a:rPr lang="en-US" b="0" dirty="0">
              <a:latin typeface="Garamond" panose="02020404030301010803" pitchFamily="18" charset="0"/>
            </a:rPr>
            <a:t>1. There is currently little oversight of the court-appointed attorney system</a:t>
          </a:r>
        </a:p>
      </dgm:t>
    </dgm:pt>
    <dgm:pt modelId="{EA41D080-2828-45C1-A935-EF7F58872062}" type="parTrans" cxnId="{BC2CB1BD-49FB-4237-B0C0-5E076DF12069}">
      <dgm:prSet/>
      <dgm:spPr/>
      <dgm:t>
        <a:bodyPr/>
        <a:lstStyle/>
        <a:p>
          <a:endParaRPr lang="en-US"/>
        </a:p>
      </dgm:t>
    </dgm:pt>
    <dgm:pt modelId="{4A5E721A-0EAB-44DC-AC05-5BAEAA3CC62D}" type="sibTrans" cxnId="{BC2CB1BD-49FB-4237-B0C0-5E076DF12069}">
      <dgm:prSet/>
      <dgm:spPr/>
      <dgm:t>
        <a:bodyPr/>
        <a:lstStyle/>
        <a:p>
          <a:endParaRPr lang="en-US"/>
        </a:p>
      </dgm:t>
    </dgm:pt>
    <dgm:pt modelId="{65085AFC-41A5-42B2-8B6D-3698A12AC710}">
      <dgm:prSet phldrT="[Text]"/>
      <dgm:spPr/>
      <dgm:t>
        <a:bodyPr/>
        <a:lstStyle/>
        <a:p>
          <a:r>
            <a:rPr lang="en-US" b="0" dirty="0">
              <a:latin typeface="Garamond" panose="02020404030301010803" pitchFamily="18" charset="0"/>
            </a:rPr>
            <a:t>2. Lack of oversight results in lack of accountability for non-compliance.</a:t>
          </a:r>
        </a:p>
      </dgm:t>
    </dgm:pt>
    <dgm:pt modelId="{5A65A3F3-C441-4AE5-9345-AC92B24EA189}" type="parTrans" cxnId="{F0A009FC-9B77-44A1-A379-9DFC80E0BA60}">
      <dgm:prSet/>
      <dgm:spPr/>
      <dgm:t>
        <a:bodyPr/>
        <a:lstStyle/>
        <a:p>
          <a:endParaRPr lang="en-US"/>
        </a:p>
      </dgm:t>
    </dgm:pt>
    <dgm:pt modelId="{8396372E-7E82-450E-8660-B44B9923BC34}" type="sibTrans" cxnId="{F0A009FC-9B77-44A1-A379-9DFC80E0BA60}">
      <dgm:prSet/>
      <dgm:spPr/>
      <dgm:t>
        <a:bodyPr/>
        <a:lstStyle/>
        <a:p>
          <a:endParaRPr lang="en-US"/>
        </a:p>
      </dgm:t>
    </dgm:pt>
    <dgm:pt modelId="{174AC605-974A-4997-84B9-977208E30949}">
      <dgm:prSet phldrT="[Text]"/>
      <dgm:spPr/>
      <dgm:t>
        <a:bodyPr/>
        <a:lstStyle/>
        <a:p>
          <a:r>
            <a:rPr lang="en-US" b="0" dirty="0">
              <a:latin typeface="Garamond" panose="02020404030301010803" pitchFamily="18" charset="0"/>
            </a:rPr>
            <a:t>3. Current payment methods do not incentivize best practices or compliance with statutory duties</a:t>
          </a:r>
        </a:p>
      </dgm:t>
    </dgm:pt>
    <dgm:pt modelId="{9E64C81D-EBA7-4D4E-8B86-45EF097AFF04}" type="parTrans" cxnId="{E38C6729-9483-4680-9208-ABB590AF4426}">
      <dgm:prSet/>
      <dgm:spPr/>
      <dgm:t>
        <a:bodyPr/>
        <a:lstStyle/>
        <a:p>
          <a:endParaRPr lang="en-US"/>
        </a:p>
      </dgm:t>
    </dgm:pt>
    <dgm:pt modelId="{CCBF9E7B-FC17-478C-9912-A5A0493804AA}" type="sibTrans" cxnId="{E38C6729-9483-4680-9208-ABB590AF4426}">
      <dgm:prSet/>
      <dgm:spPr/>
      <dgm:t>
        <a:bodyPr/>
        <a:lstStyle/>
        <a:p>
          <a:endParaRPr lang="en-US"/>
        </a:p>
      </dgm:t>
    </dgm:pt>
    <dgm:pt modelId="{9FABFEDE-67BA-4613-A9E3-269B26370FA7}">
      <dgm:prSet phldrT="[Text]"/>
      <dgm:spPr/>
      <dgm:t>
        <a:bodyPr/>
        <a:lstStyle/>
        <a:p>
          <a:r>
            <a:rPr lang="en-US" b="0" dirty="0">
              <a:latin typeface="Garamond" panose="02020404030301010803" pitchFamily="18" charset="0"/>
            </a:rPr>
            <a:t>4. The representation provided to the State is rated higher than representation provided to Texas families</a:t>
          </a:r>
        </a:p>
      </dgm:t>
    </dgm:pt>
    <dgm:pt modelId="{5426EA2A-8041-4956-B9D3-4DC282B8917B}" type="parTrans" cxnId="{C1AB0897-6F3F-4E80-9F66-F37BED46198E}">
      <dgm:prSet/>
      <dgm:spPr/>
      <dgm:t>
        <a:bodyPr/>
        <a:lstStyle/>
        <a:p>
          <a:endParaRPr lang="en-US"/>
        </a:p>
      </dgm:t>
    </dgm:pt>
    <dgm:pt modelId="{139734D9-5E9F-4FD3-8D61-E9ED0FD1DB27}" type="sibTrans" cxnId="{C1AB0897-6F3F-4E80-9F66-F37BED46198E}">
      <dgm:prSet/>
      <dgm:spPr/>
      <dgm:t>
        <a:bodyPr/>
        <a:lstStyle/>
        <a:p>
          <a:endParaRPr lang="en-US"/>
        </a:p>
      </dgm:t>
    </dgm:pt>
    <dgm:pt modelId="{B70FFE1F-F1D6-49EC-9BD7-22717E6502D3}">
      <dgm:prSet phldrT="[Text]"/>
      <dgm:spPr/>
      <dgm:t>
        <a:bodyPr/>
        <a:lstStyle/>
        <a:p>
          <a:r>
            <a:rPr lang="en-US" b="0" dirty="0">
              <a:latin typeface="Garamond" panose="02020404030301010803" pitchFamily="18" charset="0"/>
            </a:rPr>
            <a:t>5. Court-appointed attorneys need access to resources to provide quality legal representation.</a:t>
          </a:r>
        </a:p>
      </dgm:t>
    </dgm:pt>
    <dgm:pt modelId="{E782CB28-B019-4730-AF2A-5497EF0CB995}" type="parTrans" cxnId="{62DD6C83-6022-4C0E-8C11-25EDF5195E23}">
      <dgm:prSet/>
      <dgm:spPr/>
      <dgm:t>
        <a:bodyPr/>
        <a:lstStyle/>
        <a:p>
          <a:endParaRPr lang="en-US"/>
        </a:p>
      </dgm:t>
    </dgm:pt>
    <dgm:pt modelId="{B1BCBA05-5222-4AD0-9EC1-2E834B0D1FF7}" type="sibTrans" cxnId="{62DD6C83-6022-4C0E-8C11-25EDF5195E23}">
      <dgm:prSet/>
      <dgm:spPr/>
      <dgm:t>
        <a:bodyPr/>
        <a:lstStyle/>
        <a:p>
          <a:endParaRPr lang="en-US"/>
        </a:p>
      </dgm:t>
    </dgm:pt>
    <dgm:pt modelId="{5DF98E38-1DFB-479E-9907-CC9454101858}" type="pres">
      <dgm:prSet presAssocID="{D48986B5-566F-4EA5-9F45-7D45FE4A1F82}" presName="vert0" presStyleCnt="0">
        <dgm:presLayoutVars>
          <dgm:dir/>
          <dgm:animOne val="branch"/>
          <dgm:animLvl val="lvl"/>
        </dgm:presLayoutVars>
      </dgm:prSet>
      <dgm:spPr/>
    </dgm:pt>
    <dgm:pt modelId="{271F0F82-A978-4F25-B47F-EDDDB378C568}" type="pres">
      <dgm:prSet presAssocID="{E1E0660C-19B1-413D-943B-3FC0605D2821}" presName="thickLine" presStyleLbl="alignNode1" presStyleIdx="0" presStyleCnt="5"/>
      <dgm:spPr/>
    </dgm:pt>
    <dgm:pt modelId="{83B21D34-802D-4A6C-B036-5997C7E32C18}" type="pres">
      <dgm:prSet presAssocID="{E1E0660C-19B1-413D-943B-3FC0605D2821}" presName="horz1" presStyleCnt="0"/>
      <dgm:spPr/>
    </dgm:pt>
    <dgm:pt modelId="{2C7C23FC-B043-40F3-BE49-F022A3FC28B8}" type="pres">
      <dgm:prSet presAssocID="{E1E0660C-19B1-413D-943B-3FC0605D2821}" presName="tx1" presStyleLbl="revTx" presStyleIdx="0" presStyleCnt="5"/>
      <dgm:spPr/>
    </dgm:pt>
    <dgm:pt modelId="{DE17119E-8E6F-41EE-B948-93CBFCAD8CC3}" type="pres">
      <dgm:prSet presAssocID="{E1E0660C-19B1-413D-943B-3FC0605D2821}" presName="vert1" presStyleCnt="0"/>
      <dgm:spPr/>
    </dgm:pt>
    <dgm:pt modelId="{9F674D5C-8C4A-4494-9D71-FB2FAB46F72E}" type="pres">
      <dgm:prSet presAssocID="{65085AFC-41A5-42B2-8B6D-3698A12AC710}" presName="thickLine" presStyleLbl="alignNode1" presStyleIdx="1" presStyleCnt="5"/>
      <dgm:spPr/>
    </dgm:pt>
    <dgm:pt modelId="{FFED2943-8EA2-443A-8D84-DA4BB5A704EE}" type="pres">
      <dgm:prSet presAssocID="{65085AFC-41A5-42B2-8B6D-3698A12AC710}" presName="horz1" presStyleCnt="0"/>
      <dgm:spPr/>
    </dgm:pt>
    <dgm:pt modelId="{6E200772-F991-413F-A74A-3BAB1B36ACF7}" type="pres">
      <dgm:prSet presAssocID="{65085AFC-41A5-42B2-8B6D-3698A12AC710}" presName="tx1" presStyleLbl="revTx" presStyleIdx="1" presStyleCnt="5"/>
      <dgm:spPr/>
    </dgm:pt>
    <dgm:pt modelId="{ED762677-839A-4E5A-BA11-C64358114362}" type="pres">
      <dgm:prSet presAssocID="{65085AFC-41A5-42B2-8B6D-3698A12AC710}" presName="vert1" presStyleCnt="0"/>
      <dgm:spPr/>
    </dgm:pt>
    <dgm:pt modelId="{991A01BC-0338-4ABC-BBA5-EE44D81E3247}" type="pres">
      <dgm:prSet presAssocID="{174AC605-974A-4997-84B9-977208E30949}" presName="thickLine" presStyleLbl="alignNode1" presStyleIdx="2" presStyleCnt="5"/>
      <dgm:spPr/>
    </dgm:pt>
    <dgm:pt modelId="{44034B1F-49A6-4215-A80D-08119B54C6FA}" type="pres">
      <dgm:prSet presAssocID="{174AC605-974A-4997-84B9-977208E30949}" presName="horz1" presStyleCnt="0"/>
      <dgm:spPr/>
    </dgm:pt>
    <dgm:pt modelId="{72CD2B66-B2C2-4228-9B9D-437471DF4E87}" type="pres">
      <dgm:prSet presAssocID="{174AC605-974A-4997-84B9-977208E30949}" presName="tx1" presStyleLbl="revTx" presStyleIdx="2" presStyleCnt="5"/>
      <dgm:spPr/>
    </dgm:pt>
    <dgm:pt modelId="{FCB87D91-4C2C-4B36-9B3D-2BA876803374}" type="pres">
      <dgm:prSet presAssocID="{174AC605-974A-4997-84B9-977208E30949}" presName="vert1" presStyleCnt="0"/>
      <dgm:spPr/>
    </dgm:pt>
    <dgm:pt modelId="{D8EAA216-E560-4964-AAE7-DBC581F60430}" type="pres">
      <dgm:prSet presAssocID="{9FABFEDE-67BA-4613-A9E3-269B26370FA7}" presName="thickLine" presStyleLbl="alignNode1" presStyleIdx="3" presStyleCnt="5"/>
      <dgm:spPr/>
    </dgm:pt>
    <dgm:pt modelId="{CD12C09B-2E4D-421D-AE75-18536EBE9693}" type="pres">
      <dgm:prSet presAssocID="{9FABFEDE-67BA-4613-A9E3-269B26370FA7}" presName="horz1" presStyleCnt="0"/>
      <dgm:spPr/>
    </dgm:pt>
    <dgm:pt modelId="{C5AF26CA-6F4A-4C24-A8EF-91763ABF9D76}" type="pres">
      <dgm:prSet presAssocID="{9FABFEDE-67BA-4613-A9E3-269B26370FA7}" presName="tx1" presStyleLbl="revTx" presStyleIdx="3" presStyleCnt="5"/>
      <dgm:spPr/>
    </dgm:pt>
    <dgm:pt modelId="{17AC08F3-955F-4F17-BC67-BDDB3CA454BD}" type="pres">
      <dgm:prSet presAssocID="{9FABFEDE-67BA-4613-A9E3-269B26370FA7}" presName="vert1" presStyleCnt="0"/>
      <dgm:spPr/>
    </dgm:pt>
    <dgm:pt modelId="{B78052BF-70C4-4AC2-9078-E7EE8DED69C7}" type="pres">
      <dgm:prSet presAssocID="{B70FFE1F-F1D6-49EC-9BD7-22717E6502D3}" presName="thickLine" presStyleLbl="alignNode1" presStyleIdx="4" presStyleCnt="5"/>
      <dgm:spPr/>
    </dgm:pt>
    <dgm:pt modelId="{59A3011F-70FF-41B5-8286-B4DBF6C17465}" type="pres">
      <dgm:prSet presAssocID="{B70FFE1F-F1D6-49EC-9BD7-22717E6502D3}" presName="horz1" presStyleCnt="0"/>
      <dgm:spPr/>
    </dgm:pt>
    <dgm:pt modelId="{DC20A7EF-5DCE-4A3A-83A1-353AF10FDEAA}" type="pres">
      <dgm:prSet presAssocID="{B70FFE1F-F1D6-49EC-9BD7-22717E6502D3}" presName="tx1" presStyleLbl="revTx" presStyleIdx="4" presStyleCnt="5"/>
      <dgm:spPr/>
    </dgm:pt>
    <dgm:pt modelId="{657B4F4B-67A9-42A1-86F4-66D7A7109D6D}" type="pres">
      <dgm:prSet presAssocID="{B70FFE1F-F1D6-49EC-9BD7-22717E6502D3}" presName="vert1" presStyleCnt="0"/>
      <dgm:spPr/>
    </dgm:pt>
  </dgm:ptLst>
  <dgm:cxnLst>
    <dgm:cxn modelId="{D6C9BD12-D536-46E9-8713-DB91B9A70017}" type="presOf" srcId="{9FABFEDE-67BA-4613-A9E3-269B26370FA7}" destId="{C5AF26CA-6F4A-4C24-A8EF-91763ABF9D76}" srcOrd="0" destOrd="0" presId="urn:microsoft.com/office/officeart/2008/layout/LinedList"/>
    <dgm:cxn modelId="{E38C6729-9483-4680-9208-ABB590AF4426}" srcId="{D48986B5-566F-4EA5-9F45-7D45FE4A1F82}" destId="{174AC605-974A-4997-84B9-977208E30949}" srcOrd="2" destOrd="0" parTransId="{9E64C81D-EBA7-4D4E-8B86-45EF097AFF04}" sibTransId="{CCBF9E7B-FC17-478C-9912-A5A0493804AA}"/>
    <dgm:cxn modelId="{B323CF5D-BA42-4EAF-98E9-EF9EAB6976F9}" type="presOf" srcId="{D48986B5-566F-4EA5-9F45-7D45FE4A1F82}" destId="{5DF98E38-1DFB-479E-9907-CC9454101858}" srcOrd="0" destOrd="0" presId="urn:microsoft.com/office/officeart/2008/layout/LinedList"/>
    <dgm:cxn modelId="{19053C75-1456-4302-B2AD-A43F24B0A6DA}" type="presOf" srcId="{65085AFC-41A5-42B2-8B6D-3698A12AC710}" destId="{6E200772-F991-413F-A74A-3BAB1B36ACF7}" srcOrd="0" destOrd="0" presId="urn:microsoft.com/office/officeart/2008/layout/LinedList"/>
    <dgm:cxn modelId="{62DD6C83-6022-4C0E-8C11-25EDF5195E23}" srcId="{D48986B5-566F-4EA5-9F45-7D45FE4A1F82}" destId="{B70FFE1F-F1D6-49EC-9BD7-22717E6502D3}" srcOrd="4" destOrd="0" parTransId="{E782CB28-B019-4730-AF2A-5497EF0CB995}" sibTransId="{B1BCBA05-5222-4AD0-9EC1-2E834B0D1FF7}"/>
    <dgm:cxn modelId="{C1AB0897-6F3F-4E80-9F66-F37BED46198E}" srcId="{D48986B5-566F-4EA5-9F45-7D45FE4A1F82}" destId="{9FABFEDE-67BA-4613-A9E3-269B26370FA7}" srcOrd="3" destOrd="0" parTransId="{5426EA2A-8041-4956-B9D3-4DC282B8917B}" sibTransId="{139734D9-5E9F-4FD3-8D61-E9ED0FD1DB27}"/>
    <dgm:cxn modelId="{569C06A4-E04F-4F38-B8C1-D677C308C69F}" type="presOf" srcId="{174AC605-974A-4997-84B9-977208E30949}" destId="{72CD2B66-B2C2-4228-9B9D-437471DF4E87}" srcOrd="0" destOrd="0" presId="urn:microsoft.com/office/officeart/2008/layout/LinedList"/>
    <dgm:cxn modelId="{BC2CB1BD-49FB-4237-B0C0-5E076DF12069}" srcId="{D48986B5-566F-4EA5-9F45-7D45FE4A1F82}" destId="{E1E0660C-19B1-413D-943B-3FC0605D2821}" srcOrd="0" destOrd="0" parTransId="{EA41D080-2828-45C1-A935-EF7F58872062}" sibTransId="{4A5E721A-0EAB-44DC-AC05-5BAEAA3CC62D}"/>
    <dgm:cxn modelId="{D384B1DC-FAF4-4F71-86A7-4B20F3B71504}" type="presOf" srcId="{E1E0660C-19B1-413D-943B-3FC0605D2821}" destId="{2C7C23FC-B043-40F3-BE49-F022A3FC28B8}" srcOrd="0" destOrd="0" presId="urn:microsoft.com/office/officeart/2008/layout/LinedList"/>
    <dgm:cxn modelId="{DAE6D4E5-F4D9-48E0-9743-80E9D3148141}" type="presOf" srcId="{B70FFE1F-F1D6-49EC-9BD7-22717E6502D3}" destId="{DC20A7EF-5DCE-4A3A-83A1-353AF10FDEAA}" srcOrd="0" destOrd="0" presId="urn:microsoft.com/office/officeart/2008/layout/LinedList"/>
    <dgm:cxn modelId="{F0A009FC-9B77-44A1-A379-9DFC80E0BA60}" srcId="{D48986B5-566F-4EA5-9F45-7D45FE4A1F82}" destId="{65085AFC-41A5-42B2-8B6D-3698A12AC710}" srcOrd="1" destOrd="0" parTransId="{5A65A3F3-C441-4AE5-9345-AC92B24EA189}" sibTransId="{8396372E-7E82-450E-8660-B44B9923BC34}"/>
    <dgm:cxn modelId="{7611D0E3-52AC-41C3-A4AE-73D6A231715F}" type="presParOf" srcId="{5DF98E38-1DFB-479E-9907-CC9454101858}" destId="{271F0F82-A978-4F25-B47F-EDDDB378C568}" srcOrd="0" destOrd="0" presId="urn:microsoft.com/office/officeart/2008/layout/LinedList"/>
    <dgm:cxn modelId="{77E44739-FEA1-4D7D-A2E6-B6D374376CB8}" type="presParOf" srcId="{5DF98E38-1DFB-479E-9907-CC9454101858}" destId="{83B21D34-802D-4A6C-B036-5997C7E32C18}" srcOrd="1" destOrd="0" presId="urn:microsoft.com/office/officeart/2008/layout/LinedList"/>
    <dgm:cxn modelId="{C87CC581-D65B-4D29-99D8-BC4E865B7B48}" type="presParOf" srcId="{83B21D34-802D-4A6C-B036-5997C7E32C18}" destId="{2C7C23FC-B043-40F3-BE49-F022A3FC28B8}" srcOrd="0" destOrd="0" presId="urn:microsoft.com/office/officeart/2008/layout/LinedList"/>
    <dgm:cxn modelId="{AA15D668-ADE4-4AE8-9A94-8012B1B4DBBE}" type="presParOf" srcId="{83B21D34-802D-4A6C-B036-5997C7E32C18}" destId="{DE17119E-8E6F-41EE-B948-93CBFCAD8CC3}" srcOrd="1" destOrd="0" presId="urn:microsoft.com/office/officeart/2008/layout/LinedList"/>
    <dgm:cxn modelId="{A9ACE1D5-CD70-4AEE-89EE-194348C758AE}" type="presParOf" srcId="{5DF98E38-1DFB-479E-9907-CC9454101858}" destId="{9F674D5C-8C4A-4494-9D71-FB2FAB46F72E}" srcOrd="2" destOrd="0" presId="urn:microsoft.com/office/officeart/2008/layout/LinedList"/>
    <dgm:cxn modelId="{92BAC75E-5A39-4E0F-866D-DF627C7F2734}" type="presParOf" srcId="{5DF98E38-1DFB-479E-9907-CC9454101858}" destId="{FFED2943-8EA2-443A-8D84-DA4BB5A704EE}" srcOrd="3" destOrd="0" presId="urn:microsoft.com/office/officeart/2008/layout/LinedList"/>
    <dgm:cxn modelId="{1CE0D699-1161-4F20-8C1A-6E42CA3AA934}" type="presParOf" srcId="{FFED2943-8EA2-443A-8D84-DA4BB5A704EE}" destId="{6E200772-F991-413F-A74A-3BAB1B36ACF7}" srcOrd="0" destOrd="0" presId="urn:microsoft.com/office/officeart/2008/layout/LinedList"/>
    <dgm:cxn modelId="{D3062018-9DAB-48D4-863A-70F47501AC08}" type="presParOf" srcId="{FFED2943-8EA2-443A-8D84-DA4BB5A704EE}" destId="{ED762677-839A-4E5A-BA11-C64358114362}" srcOrd="1" destOrd="0" presId="urn:microsoft.com/office/officeart/2008/layout/LinedList"/>
    <dgm:cxn modelId="{C1C2C12E-2991-4591-A48A-C289C65EFF53}" type="presParOf" srcId="{5DF98E38-1DFB-479E-9907-CC9454101858}" destId="{991A01BC-0338-4ABC-BBA5-EE44D81E3247}" srcOrd="4" destOrd="0" presId="urn:microsoft.com/office/officeart/2008/layout/LinedList"/>
    <dgm:cxn modelId="{77A11C34-E424-49FF-A6BD-685029387280}" type="presParOf" srcId="{5DF98E38-1DFB-479E-9907-CC9454101858}" destId="{44034B1F-49A6-4215-A80D-08119B54C6FA}" srcOrd="5" destOrd="0" presId="urn:microsoft.com/office/officeart/2008/layout/LinedList"/>
    <dgm:cxn modelId="{91F02239-55FF-4760-A084-094238621F92}" type="presParOf" srcId="{44034B1F-49A6-4215-A80D-08119B54C6FA}" destId="{72CD2B66-B2C2-4228-9B9D-437471DF4E87}" srcOrd="0" destOrd="0" presId="urn:microsoft.com/office/officeart/2008/layout/LinedList"/>
    <dgm:cxn modelId="{77C1E8E6-4F5E-43DF-99C6-8F6D73252359}" type="presParOf" srcId="{44034B1F-49A6-4215-A80D-08119B54C6FA}" destId="{FCB87D91-4C2C-4B36-9B3D-2BA876803374}" srcOrd="1" destOrd="0" presId="urn:microsoft.com/office/officeart/2008/layout/LinedList"/>
    <dgm:cxn modelId="{81C8E83C-D501-418C-A99F-0E15CC700024}" type="presParOf" srcId="{5DF98E38-1DFB-479E-9907-CC9454101858}" destId="{D8EAA216-E560-4964-AAE7-DBC581F60430}" srcOrd="6" destOrd="0" presId="urn:microsoft.com/office/officeart/2008/layout/LinedList"/>
    <dgm:cxn modelId="{3AC53CD2-E05A-43AA-B58E-13733C3CA40E}" type="presParOf" srcId="{5DF98E38-1DFB-479E-9907-CC9454101858}" destId="{CD12C09B-2E4D-421D-AE75-18536EBE9693}" srcOrd="7" destOrd="0" presId="urn:microsoft.com/office/officeart/2008/layout/LinedList"/>
    <dgm:cxn modelId="{64ED60B9-7C2F-4F7D-AAA3-A6DDD80B4E17}" type="presParOf" srcId="{CD12C09B-2E4D-421D-AE75-18536EBE9693}" destId="{C5AF26CA-6F4A-4C24-A8EF-91763ABF9D76}" srcOrd="0" destOrd="0" presId="urn:microsoft.com/office/officeart/2008/layout/LinedList"/>
    <dgm:cxn modelId="{29D24CE2-036D-4EC5-859C-4F6A2B244884}" type="presParOf" srcId="{CD12C09B-2E4D-421D-AE75-18536EBE9693}" destId="{17AC08F3-955F-4F17-BC67-BDDB3CA454BD}" srcOrd="1" destOrd="0" presId="urn:microsoft.com/office/officeart/2008/layout/LinedList"/>
    <dgm:cxn modelId="{1935CE0C-6653-4825-BEBA-C83B94B86299}" type="presParOf" srcId="{5DF98E38-1DFB-479E-9907-CC9454101858}" destId="{B78052BF-70C4-4AC2-9078-E7EE8DED69C7}" srcOrd="8" destOrd="0" presId="urn:microsoft.com/office/officeart/2008/layout/LinedList"/>
    <dgm:cxn modelId="{09D6B6E3-5CCA-4FDF-B9B5-450B8C8BB4C5}" type="presParOf" srcId="{5DF98E38-1DFB-479E-9907-CC9454101858}" destId="{59A3011F-70FF-41B5-8286-B4DBF6C17465}" srcOrd="9" destOrd="0" presId="urn:microsoft.com/office/officeart/2008/layout/LinedList"/>
    <dgm:cxn modelId="{99866B1F-EE0F-4717-811B-9B225A7B978A}" type="presParOf" srcId="{59A3011F-70FF-41B5-8286-B4DBF6C17465}" destId="{DC20A7EF-5DCE-4A3A-83A1-353AF10FDEAA}" srcOrd="0" destOrd="0" presId="urn:microsoft.com/office/officeart/2008/layout/LinedList"/>
    <dgm:cxn modelId="{3F486FE9-D64D-4E24-8FCE-4E6D53C13F1C}" type="presParOf" srcId="{59A3011F-70FF-41B5-8286-B4DBF6C17465}" destId="{657B4F4B-67A9-42A1-86F4-66D7A7109D6D}"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00D37A0-45A1-4EE9-AAEB-F24CE23AF6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2C9978CE-0207-4C67-910C-D1650910B02E}">
      <dgm:prSet phldrT="[Text]"/>
      <dgm:spPr/>
      <dgm:t>
        <a:bodyPr/>
        <a:lstStyle/>
        <a:p>
          <a:r>
            <a:rPr lang="en-US" b="1" dirty="0"/>
            <a:t>Charge to the Task Force</a:t>
          </a:r>
          <a:endParaRPr lang="en-US" dirty="0"/>
        </a:p>
      </dgm:t>
    </dgm:pt>
    <dgm:pt modelId="{B5EC7130-6A18-4BE2-AA78-9E4FC28E01B7}" type="parTrans" cxnId="{32FB7E6A-7926-407D-9817-C4F679D2370E}">
      <dgm:prSet/>
      <dgm:spPr/>
      <dgm:t>
        <a:bodyPr/>
        <a:lstStyle/>
        <a:p>
          <a:endParaRPr lang="en-US"/>
        </a:p>
      </dgm:t>
    </dgm:pt>
    <dgm:pt modelId="{A7C2C702-E455-4A5E-A147-2FC386587C7F}" type="sibTrans" cxnId="{32FB7E6A-7926-407D-9817-C4F679D2370E}">
      <dgm:prSet/>
      <dgm:spPr/>
      <dgm:t>
        <a:bodyPr/>
        <a:lstStyle/>
        <a:p>
          <a:endParaRPr lang="en-US"/>
        </a:p>
      </dgm:t>
    </dgm:pt>
    <dgm:pt modelId="{69320F79-A17B-4D27-BAD6-B859DE7A7626}">
      <dgm:prSet phldrT="[Text]"/>
      <dgm:spPr/>
      <dgm:t>
        <a:bodyPr/>
        <a:lstStyle/>
        <a:p>
          <a:r>
            <a:rPr lang="en-US" dirty="0"/>
            <a:t>The Task Force on Court-Appointed Legal Representation should be charged with making specific recommendations regarding the creation, implementation, and evaluation of a high-functioning, high-quality legal representation system with the necessary and appropriate oversight and accountability. This legal representation system should include consideration of necessary powers, duties, access to information, policy, legislative, and practice changes.</a:t>
          </a:r>
        </a:p>
      </dgm:t>
    </dgm:pt>
    <dgm:pt modelId="{5E40E6B2-5631-49BD-972D-FE2354A0D084}" type="parTrans" cxnId="{262468AB-4822-4365-A141-2260BD1C3D56}">
      <dgm:prSet/>
      <dgm:spPr/>
      <dgm:t>
        <a:bodyPr/>
        <a:lstStyle/>
        <a:p>
          <a:endParaRPr lang="en-US"/>
        </a:p>
      </dgm:t>
    </dgm:pt>
    <dgm:pt modelId="{CAD056BA-7E89-4F4B-BAE1-0FB1B5620FA5}" type="sibTrans" cxnId="{262468AB-4822-4365-A141-2260BD1C3D56}">
      <dgm:prSet/>
      <dgm:spPr/>
      <dgm:t>
        <a:bodyPr/>
        <a:lstStyle/>
        <a:p>
          <a:endParaRPr lang="en-US"/>
        </a:p>
      </dgm:t>
    </dgm:pt>
    <dgm:pt modelId="{9D412D0C-FE91-49B0-B896-015108D60656}" type="pres">
      <dgm:prSet presAssocID="{000D37A0-45A1-4EE9-AAEB-F24CE23AF6CB}" presName="linear" presStyleCnt="0">
        <dgm:presLayoutVars>
          <dgm:dir/>
          <dgm:animLvl val="lvl"/>
          <dgm:resizeHandles val="exact"/>
        </dgm:presLayoutVars>
      </dgm:prSet>
      <dgm:spPr/>
    </dgm:pt>
    <dgm:pt modelId="{F3EF3E4A-CB3C-41D5-AF2F-6479599BEC35}" type="pres">
      <dgm:prSet presAssocID="{2C9978CE-0207-4C67-910C-D1650910B02E}" presName="parentLin" presStyleCnt="0"/>
      <dgm:spPr/>
    </dgm:pt>
    <dgm:pt modelId="{8308ED7C-0C57-4075-A766-698F23C74AB8}" type="pres">
      <dgm:prSet presAssocID="{2C9978CE-0207-4C67-910C-D1650910B02E}" presName="parentLeftMargin" presStyleLbl="node1" presStyleIdx="0" presStyleCnt="1"/>
      <dgm:spPr/>
    </dgm:pt>
    <dgm:pt modelId="{122F346B-124C-414D-BA91-72030EA2CDAF}" type="pres">
      <dgm:prSet presAssocID="{2C9978CE-0207-4C67-910C-D1650910B02E}" presName="parentText" presStyleLbl="node1" presStyleIdx="0" presStyleCnt="1">
        <dgm:presLayoutVars>
          <dgm:chMax val="0"/>
          <dgm:bulletEnabled val="1"/>
        </dgm:presLayoutVars>
      </dgm:prSet>
      <dgm:spPr/>
    </dgm:pt>
    <dgm:pt modelId="{9F762CC4-38E3-4BD8-844C-FFF190072877}" type="pres">
      <dgm:prSet presAssocID="{2C9978CE-0207-4C67-910C-D1650910B02E}" presName="negativeSpace" presStyleCnt="0"/>
      <dgm:spPr/>
    </dgm:pt>
    <dgm:pt modelId="{C5ABB984-8B10-4654-9021-FAEF858C154E}" type="pres">
      <dgm:prSet presAssocID="{2C9978CE-0207-4C67-910C-D1650910B02E}" presName="childText" presStyleLbl="conFgAcc1" presStyleIdx="0" presStyleCnt="1">
        <dgm:presLayoutVars>
          <dgm:bulletEnabled val="1"/>
        </dgm:presLayoutVars>
      </dgm:prSet>
      <dgm:spPr/>
    </dgm:pt>
  </dgm:ptLst>
  <dgm:cxnLst>
    <dgm:cxn modelId="{6BCC7314-DBF8-4BD6-A784-7821CADA142A}" type="presOf" srcId="{69320F79-A17B-4D27-BAD6-B859DE7A7626}" destId="{C5ABB984-8B10-4654-9021-FAEF858C154E}" srcOrd="0" destOrd="0" presId="urn:microsoft.com/office/officeart/2005/8/layout/list1"/>
    <dgm:cxn modelId="{0011F261-5A02-4E59-B6A7-C964074C5693}" type="presOf" srcId="{2C9978CE-0207-4C67-910C-D1650910B02E}" destId="{8308ED7C-0C57-4075-A766-698F23C74AB8}" srcOrd="0" destOrd="0" presId="urn:microsoft.com/office/officeart/2005/8/layout/list1"/>
    <dgm:cxn modelId="{32FB7E6A-7926-407D-9817-C4F679D2370E}" srcId="{000D37A0-45A1-4EE9-AAEB-F24CE23AF6CB}" destId="{2C9978CE-0207-4C67-910C-D1650910B02E}" srcOrd="0" destOrd="0" parTransId="{B5EC7130-6A18-4BE2-AA78-9E4FC28E01B7}" sibTransId="{A7C2C702-E455-4A5E-A147-2FC386587C7F}"/>
    <dgm:cxn modelId="{026A3886-26FF-4B6B-B2C9-00C5E79AB323}" type="presOf" srcId="{000D37A0-45A1-4EE9-AAEB-F24CE23AF6CB}" destId="{9D412D0C-FE91-49B0-B896-015108D60656}" srcOrd="0" destOrd="0" presId="urn:microsoft.com/office/officeart/2005/8/layout/list1"/>
    <dgm:cxn modelId="{262468AB-4822-4365-A141-2260BD1C3D56}" srcId="{2C9978CE-0207-4C67-910C-D1650910B02E}" destId="{69320F79-A17B-4D27-BAD6-B859DE7A7626}" srcOrd="0" destOrd="0" parTransId="{5E40E6B2-5631-49BD-972D-FE2354A0D084}" sibTransId="{CAD056BA-7E89-4F4B-BAE1-0FB1B5620FA5}"/>
    <dgm:cxn modelId="{5E115DB3-2026-46EA-92AD-355BDDEB3051}" type="presOf" srcId="{2C9978CE-0207-4C67-910C-D1650910B02E}" destId="{122F346B-124C-414D-BA91-72030EA2CDAF}" srcOrd="1" destOrd="0" presId="urn:microsoft.com/office/officeart/2005/8/layout/list1"/>
    <dgm:cxn modelId="{FF6758D9-386F-472E-BC64-92689C2EDD2E}" type="presParOf" srcId="{9D412D0C-FE91-49B0-B896-015108D60656}" destId="{F3EF3E4A-CB3C-41D5-AF2F-6479599BEC35}" srcOrd="0" destOrd="0" presId="urn:microsoft.com/office/officeart/2005/8/layout/list1"/>
    <dgm:cxn modelId="{98B5CE36-C883-48CF-9F76-A174542B0AB5}" type="presParOf" srcId="{F3EF3E4A-CB3C-41D5-AF2F-6479599BEC35}" destId="{8308ED7C-0C57-4075-A766-698F23C74AB8}" srcOrd="0" destOrd="0" presId="urn:microsoft.com/office/officeart/2005/8/layout/list1"/>
    <dgm:cxn modelId="{AEB57768-233B-4D51-8C1E-3CC98625C0A9}" type="presParOf" srcId="{F3EF3E4A-CB3C-41D5-AF2F-6479599BEC35}" destId="{122F346B-124C-414D-BA91-72030EA2CDAF}" srcOrd="1" destOrd="0" presId="urn:microsoft.com/office/officeart/2005/8/layout/list1"/>
    <dgm:cxn modelId="{83774036-9FDB-4097-ABD1-535DDAA2AAB0}" type="presParOf" srcId="{9D412D0C-FE91-49B0-B896-015108D60656}" destId="{9F762CC4-38E3-4BD8-844C-FFF190072877}" srcOrd="1" destOrd="0" presId="urn:microsoft.com/office/officeart/2005/8/layout/list1"/>
    <dgm:cxn modelId="{A96D2E34-EFB7-4D9A-BEEE-77E33C0D88DD}" type="presParOf" srcId="{9D412D0C-FE91-49B0-B896-015108D60656}" destId="{C5ABB984-8B10-4654-9021-FAEF858C154E}" srcOrd="2"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0F01AD1-1EFF-4526-8C20-20520DABC25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C3BBF3FE-DF99-4BC5-A32A-6708E1792A44}">
      <dgm:prSet/>
      <dgm:spPr/>
      <dgm:t>
        <a:bodyPr/>
        <a:lstStyle/>
        <a:p>
          <a:r>
            <a:rPr lang="en-US" b="1" baseline="0" dirty="0">
              <a:latin typeface="Garamond" panose="02020404030301010803" pitchFamily="18" charset="0"/>
            </a:rPr>
            <a:t>Comment 1. </a:t>
          </a:r>
          <a:r>
            <a:rPr lang="en-US" baseline="0" dirty="0">
              <a:latin typeface="Garamond" panose="02020404030301010803" pitchFamily="18" charset="0"/>
            </a:rPr>
            <a:t>Self-regulation of the legal profession requires that members of the profession initiate disciplinary investigations when they have knowledge not protected by Rule 1.05 that a violation of these rules has occurred. </a:t>
          </a:r>
          <a:endParaRPr lang="en-US" dirty="0">
            <a:latin typeface="Garamond" panose="02020404030301010803" pitchFamily="18" charset="0"/>
          </a:endParaRPr>
        </a:p>
      </dgm:t>
    </dgm:pt>
    <dgm:pt modelId="{6EA8B415-0063-4D36-8A6C-31E5A7867131}" type="parTrans" cxnId="{3DEC7993-15AB-4B8E-9BFC-49421BDC811C}">
      <dgm:prSet/>
      <dgm:spPr/>
      <dgm:t>
        <a:bodyPr/>
        <a:lstStyle/>
        <a:p>
          <a:endParaRPr lang="en-US"/>
        </a:p>
      </dgm:t>
    </dgm:pt>
    <dgm:pt modelId="{962FE9E5-AC77-466D-90DE-B123BE1D54BE}" type="sibTrans" cxnId="{3DEC7993-15AB-4B8E-9BFC-49421BDC811C}">
      <dgm:prSet/>
      <dgm:spPr/>
      <dgm:t>
        <a:bodyPr/>
        <a:lstStyle/>
        <a:p>
          <a:endParaRPr lang="en-US"/>
        </a:p>
      </dgm:t>
    </dgm:pt>
    <dgm:pt modelId="{8D0E4948-56FB-43A7-A3BD-D5D84C674282}">
      <dgm:prSet/>
      <dgm:spPr/>
      <dgm:t>
        <a:bodyPr/>
        <a:lstStyle/>
        <a:p>
          <a:r>
            <a:rPr lang="en-US" b="1" baseline="0" dirty="0">
              <a:latin typeface="Garamond" panose="02020404030301010803" pitchFamily="18" charset="0"/>
            </a:rPr>
            <a:t>Comment 2. </a:t>
          </a:r>
          <a:r>
            <a:rPr lang="en-US" baseline="0" dirty="0">
              <a:latin typeface="Garamond" panose="02020404030301010803" pitchFamily="18" charset="0"/>
            </a:rPr>
            <a:t>This Rule limits the reporting obligation to those offenses that a self-regulating profession must vigorously endeavor to prevent. A measure of judgment is, therefore, required in complying with the provisions of this Rule. </a:t>
          </a:r>
          <a:endParaRPr lang="en-US" dirty="0">
            <a:latin typeface="Garamond" panose="02020404030301010803" pitchFamily="18" charset="0"/>
          </a:endParaRPr>
        </a:p>
      </dgm:t>
    </dgm:pt>
    <dgm:pt modelId="{B2963C9B-BBE6-4B15-91DE-3FC5DA3285D8}" type="parTrans" cxnId="{F261ACB8-D7A7-4249-893E-08A8E7F4E36A}">
      <dgm:prSet/>
      <dgm:spPr/>
      <dgm:t>
        <a:bodyPr/>
        <a:lstStyle/>
        <a:p>
          <a:endParaRPr lang="en-US"/>
        </a:p>
      </dgm:t>
    </dgm:pt>
    <dgm:pt modelId="{9B1AA37A-0FE3-4EB5-934F-C0D803D92903}" type="sibTrans" cxnId="{F261ACB8-D7A7-4249-893E-08A8E7F4E36A}">
      <dgm:prSet/>
      <dgm:spPr/>
      <dgm:t>
        <a:bodyPr/>
        <a:lstStyle/>
        <a:p>
          <a:endParaRPr lang="en-US"/>
        </a:p>
      </dgm:t>
    </dgm:pt>
    <dgm:pt modelId="{A87FB1A7-A614-4AC3-9AD1-1923E7DD9865}" type="pres">
      <dgm:prSet presAssocID="{80F01AD1-1EFF-4526-8C20-20520DABC256}" presName="vert0" presStyleCnt="0">
        <dgm:presLayoutVars>
          <dgm:dir/>
          <dgm:animOne val="branch"/>
          <dgm:animLvl val="lvl"/>
        </dgm:presLayoutVars>
      </dgm:prSet>
      <dgm:spPr/>
    </dgm:pt>
    <dgm:pt modelId="{8B085682-04BA-41B2-8CD5-6F20AA2104CA}" type="pres">
      <dgm:prSet presAssocID="{C3BBF3FE-DF99-4BC5-A32A-6708E1792A44}" presName="thickLine" presStyleLbl="alignNode1" presStyleIdx="0" presStyleCnt="2"/>
      <dgm:spPr/>
    </dgm:pt>
    <dgm:pt modelId="{D5F58462-033F-4FEE-8EA5-D43FEB7E1E67}" type="pres">
      <dgm:prSet presAssocID="{C3BBF3FE-DF99-4BC5-A32A-6708E1792A44}" presName="horz1" presStyleCnt="0"/>
      <dgm:spPr/>
    </dgm:pt>
    <dgm:pt modelId="{CD61D5CB-737D-4EA8-A826-315C6B2D71B7}" type="pres">
      <dgm:prSet presAssocID="{C3BBF3FE-DF99-4BC5-A32A-6708E1792A44}" presName="tx1" presStyleLbl="revTx" presStyleIdx="0" presStyleCnt="2"/>
      <dgm:spPr/>
    </dgm:pt>
    <dgm:pt modelId="{8260CFDE-DDA8-4E44-8AB1-D1459E238C97}" type="pres">
      <dgm:prSet presAssocID="{C3BBF3FE-DF99-4BC5-A32A-6708E1792A44}" presName="vert1" presStyleCnt="0"/>
      <dgm:spPr/>
    </dgm:pt>
    <dgm:pt modelId="{1C49BF2E-6C08-4589-92A8-1E9C8237D268}" type="pres">
      <dgm:prSet presAssocID="{8D0E4948-56FB-43A7-A3BD-D5D84C674282}" presName="thickLine" presStyleLbl="alignNode1" presStyleIdx="1" presStyleCnt="2"/>
      <dgm:spPr/>
    </dgm:pt>
    <dgm:pt modelId="{1022EED6-8FFC-4F3F-8AD5-39430DA35040}" type="pres">
      <dgm:prSet presAssocID="{8D0E4948-56FB-43A7-A3BD-D5D84C674282}" presName="horz1" presStyleCnt="0"/>
      <dgm:spPr/>
    </dgm:pt>
    <dgm:pt modelId="{69BB17EF-AE6E-4C25-AE3B-5E93E779225F}" type="pres">
      <dgm:prSet presAssocID="{8D0E4948-56FB-43A7-A3BD-D5D84C674282}" presName="tx1" presStyleLbl="revTx" presStyleIdx="1" presStyleCnt="2"/>
      <dgm:spPr/>
    </dgm:pt>
    <dgm:pt modelId="{3A1F3E7D-0D51-4919-9112-FEFC0FE0A617}" type="pres">
      <dgm:prSet presAssocID="{8D0E4948-56FB-43A7-A3BD-D5D84C674282}" presName="vert1" presStyleCnt="0"/>
      <dgm:spPr/>
    </dgm:pt>
  </dgm:ptLst>
  <dgm:cxnLst>
    <dgm:cxn modelId="{DDA70B08-A740-413F-9AD8-5632B0CE8FD6}" type="presOf" srcId="{80F01AD1-1EFF-4526-8C20-20520DABC256}" destId="{A87FB1A7-A614-4AC3-9AD1-1923E7DD9865}" srcOrd="0" destOrd="0" presId="urn:microsoft.com/office/officeart/2008/layout/LinedList"/>
    <dgm:cxn modelId="{0B61B914-3828-4154-A271-309B08F92F93}" type="presOf" srcId="{C3BBF3FE-DF99-4BC5-A32A-6708E1792A44}" destId="{CD61D5CB-737D-4EA8-A826-315C6B2D71B7}" srcOrd="0" destOrd="0" presId="urn:microsoft.com/office/officeart/2008/layout/LinedList"/>
    <dgm:cxn modelId="{99D9E847-116E-4F72-94C8-A52D899AC768}" type="presOf" srcId="{8D0E4948-56FB-43A7-A3BD-D5D84C674282}" destId="{69BB17EF-AE6E-4C25-AE3B-5E93E779225F}" srcOrd="0" destOrd="0" presId="urn:microsoft.com/office/officeart/2008/layout/LinedList"/>
    <dgm:cxn modelId="{3DEC7993-15AB-4B8E-9BFC-49421BDC811C}" srcId="{80F01AD1-1EFF-4526-8C20-20520DABC256}" destId="{C3BBF3FE-DF99-4BC5-A32A-6708E1792A44}" srcOrd="0" destOrd="0" parTransId="{6EA8B415-0063-4D36-8A6C-31E5A7867131}" sibTransId="{962FE9E5-AC77-466D-90DE-B123BE1D54BE}"/>
    <dgm:cxn modelId="{F261ACB8-D7A7-4249-893E-08A8E7F4E36A}" srcId="{80F01AD1-1EFF-4526-8C20-20520DABC256}" destId="{8D0E4948-56FB-43A7-A3BD-D5D84C674282}" srcOrd="1" destOrd="0" parTransId="{B2963C9B-BBE6-4B15-91DE-3FC5DA3285D8}" sibTransId="{9B1AA37A-0FE3-4EB5-934F-C0D803D92903}"/>
    <dgm:cxn modelId="{443AE198-AF63-47D8-BE0F-70F090E90115}" type="presParOf" srcId="{A87FB1A7-A614-4AC3-9AD1-1923E7DD9865}" destId="{8B085682-04BA-41B2-8CD5-6F20AA2104CA}" srcOrd="0" destOrd="0" presId="urn:microsoft.com/office/officeart/2008/layout/LinedList"/>
    <dgm:cxn modelId="{D98E0555-A005-4E1E-809D-12304461C9F3}" type="presParOf" srcId="{A87FB1A7-A614-4AC3-9AD1-1923E7DD9865}" destId="{D5F58462-033F-4FEE-8EA5-D43FEB7E1E67}" srcOrd="1" destOrd="0" presId="urn:microsoft.com/office/officeart/2008/layout/LinedList"/>
    <dgm:cxn modelId="{01EC9B63-E902-4808-A8E2-9C83CAC8F76B}" type="presParOf" srcId="{D5F58462-033F-4FEE-8EA5-D43FEB7E1E67}" destId="{CD61D5CB-737D-4EA8-A826-315C6B2D71B7}" srcOrd="0" destOrd="0" presId="urn:microsoft.com/office/officeart/2008/layout/LinedList"/>
    <dgm:cxn modelId="{68FB73BA-5CD3-466F-B8A4-F98AAF72875A}" type="presParOf" srcId="{D5F58462-033F-4FEE-8EA5-D43FEB7E1E67}" destId="{8260CFDE-DDA8-4E44-8AB1-D1459E238C97}" srcOrd="1" destOrd="0" presId="urn:microsoft.com/office/officeart/2008/layout/LinedList"/>
    <dgm:cxn modelId="{E00259A0-C182-4940-87C4-AC38EB8410BE}" type="presParOf" srcId="{A87FB1A7-A614-4AC3-9AD1-1923E7DD9865}" destId="{1C49BF2E-6C08-4589-92A8-1E9C8237D268}" srcOrd="2" destOrd="0" presId="urn:microsoft.com/office/officeart/2008/layout/LinedList"/>
    <dgm:cxn modelId="{78175B72-4C28-49EF-ABE2-E2D50C4FC54A}" type="presParOf" srcId="{A87FB1A7-A614-4AC3-9AD1-1923E7DD9865}" destId="{1022EED6-8FFC-4F3F-8AD5-39430DA35040}" srcOrd="3" destOrd="0" presId="urn:microsoft.com/office/officeart/2008/layout/LinedList"/>
    <dgm:cxn modelId="{029BD718-CFD5-457E-AE76-C09407AE98E5}" type="presParOf" srcId="{1022EED6-8FFC-4F3F-8AD5-39430DA35040}" destId="{69BB17EF-AE6E-4C25-AE3B-5E93E779225F}" srcOrd="0" destOrd="0" presId="urn:microsoft.com/office/officeart/2008/layout/LinedList"/>
    <dgm:cxn modelId="{BB8BC4AC-842A-4DDC-9BF6-DA7604D2098A}" type="presParOf" srcId="{1022EED6-8FFC-4F3F-8AD5-39430DA35040}" destId="{3A1F3E7D-0D51-4919-9112-FEFC0FE0A617}"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D0D4A7-DABF-45D9-9184-72D592E7C49E}">
      <dsp:nvSpPr>
        <dsp:cNvPr id="0" name=""/>
        <dsp:cNvSpPr/>
      </dsp:nvSpPr>
      <dsp:spPr>
        <a:xfrm>
          <a:off x="0" y="0"/>
          <a:ext cx="82296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D75C866-5DBE-42E5-8F0B-041A32A28510}">
      <dsp:nvSpPr>
        <dsp:cNvPr id="0" name=""/>
        <dsp:cNvSpPr/>
      </dsp:nvSpPr>
      <dsp:spPr>
        <a:xfrm>
          <a:off x="0" y="0"/>
          <a:ext cx="8229600" cy="247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baseline="0" dirty="0">
              <a:latin typeface="Garamond" panose="02020404030301010803" pitchFamily="18" charset="0"/>
            </a:rPr>
            <a:t>Though the survey participants are representative of their stakeholder group, they are not randomly chosen representatives of the whole stakeholder population. They represent those stakeholders who self-selected to give their opinion about court-appointed representation when offered the opportunity. </a:t>
          </a:r>
          <a:endParaRPr lang="en-US" sz="2900" kern="1200" dirty="0">
            <a:latin typeface="Garamond" panose="02020404030301010803" pitchFamily="18" charset="0"/>
          </a:endParaRPr>
        </a:p>
      </dsp:txBody>
      <dsp:txXfrm>
        <a:off x="0" y="0"/>
        <a:ext cx="8229600" cy="2476500"/>
      </dsp:txXfrm>
    </dsp:sp>
    <dsp:sp modelId="{9AFC3422-967B-4090-8E08-6148B4FFE906}">
      <dsp:nvSpPr>
        <dsp:cNvPr id="0" name=""/>
        <dsp:cNvSpPr/>
      </dsp:nvSpPr>
      <dsp:spPr>
        <a:xfrm>
          <a:off x="0" y="2476500"/>
          <a:ext cx="82296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61E2FA5-90AF-4BAF-AC15-FDA59889F904}">
      <dsp:nvSpPr>
        <dsp:cNvPr id="0" name=""/>
        <dsp:cNvSpPr/>
      </dsp:nvSpPr>
      <dsp:spPr>
        <a:xfrm>
          <a:off x="0" y="2476500"/>
          <a:ext cx="8229600" cy="2476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baseline="0" dirty="0">
              <a:latin typeface="Garamond" panose="02020404030301010803" pitchFamily="18" charset="0"/>
            </a:rPr>
            <a:t>Self-selection also means survey results from different populations do not all represent the same “slice” of the population, which is an important limitation when comparing results across populations. </a:t>
          </a:r>
          <a:endParaRPr lang="en-US" sz="2900" kern="1200" dirty="0">
            <a:latin typeface="Garamond" panose="02020404030301010803" pitchFamily="18" charset="0"/>
          </a:endParaRPr>
        </a:p>
      </dsp:txBody>
      <dsp:txXfrm>
        <a:off x="0" y="2476500"/>
        <a:ext cx="8229600" cy="24765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D5C10D-831E-4898-9CA3-9E99DF6CFF90}">
      <dsp:nvSpPr>
        <dsp:cNvPr id="0" name=""/>
        <dsp:cNvSpPr/>
      </dsp:nvSpPr>
      <dsp:spPr>
        <a:xfrm>
          <a:off x="0" y="2258"/>
          <a:ext cx="82296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AC1ECD6-6DA6-46F2-A7DD-CB33CEB75C80}">
      <dsp:nvSpPr>
        <dsp:cNvPr id="0" name=""/>
        <dsp:cNvSpPr/>
      </dsp:nvSpPr>
      <dsp:spPr>
        <a:xfrm>
          <a:off x="0" y="2258"/>
          <a:ext cx="8229600" cy="1540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0" kern="1200" dirty="0">
              <a:latin typeface="Garamond" panose="02020404030301010803" pitchFamily="18" charset="0"/>
            </a:rPr>
            <a:t>1. Texas has an existing pool of quality attorneys interested in representing clients in CPS cases</a:t>
          </a:r>
        </a:p>
      </dsp:txBody>
      <dsp:txXfrm>
        <a:off x="0" y="2258"/>
        <a:ext cx="8229600" cy="1540485"/>
      </dsp:txXfrm>
    </dsp:sp>
    <dsp:sp modelId="{67D35EE9-4AB4-4EA5-8F46-B478C44B8A34}">
      <dsp:nvSpPr>
        <dsp:cNvPr id="0" name=""/>
        <dsp:cNvSpPr/>
      </dsp:nvSpPr>
      <dsp:spPr>
        <a:xfrm>
          <a:off x="0" y="1542744"/>
          <a:ext cx="82296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71B25A-4336-45E2-8420-1C92D32CE81F}">
      <dsp:nvSpPr>
        <dsp:cNvPr id="0" name=""/>
        <dsp:cNvSpPr/>
      </dsp:nvSpPr>
      <dsp:spPr>
        <a:xfrm>
          <a:off x="0" y="1542744"/>
          <a:ext cx="8229600" cy="1540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0" kern="1200" dirty="0">
              <a:latin typeface="Garamond" panose="02020404030301010803" pitchFamily="18" charset="0"/>
            </a:rPr>
            <a:t>2. Quality court-appointed attorneys have the capacity to take more cases </a:t>
          </a:r>
        </a:p>
      </dsp:txBody>
      <dsp:txXfrm>
        <a:off x="0" y="1542744"/>
        <a:ext cx="8229600" cy="1540485"/>
      </dsp:txXfrm>
    </dsp:sp>
    <dsp:sp modelId="{10336621-11D9-4222-B60D-FDBCAA037686}">
      <dsp:nvSpPr>
        <dsp:cNvPr id="0" name=""/>
        <dsp:cNvSpPr/>
      </dsp:nvSpPr>
      <dsp:spPr>
        <a:xfrm>
          <a:off x="0" y="3083230"/>
          <a:ext cx="82296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692280-87B2-4F4E-8334-C9016693DAEB}">
      <dsp:nvSpPr>
        <dsp:cNvPr id="0" name=""/>
        <dsp:cNvSpPr/>
      </dsp:nvSpPr>
      <dsp:spPr>
        <a:xfrm>
          <a:off x="0" y="3083230"/>
          <a:ext cx="8229600" cy="15404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marL="0" lvl="0" indent="0" algn="l" defTabSz="1466850">
            <a:lnSpc>
              <a:spcPct val="90000"/>
            </a:lnSpc>
            <a:spcBef>
              <a:spcPct val="0"/>
            </a:spcBef>
            <a:spcAft>
              <a:spcPct val="35000"/>
            </a:spcAft>
            <a:buNone/>
          </a:pPr>
          <a:r>
            <a:rPr lang="en-US" sz="3300" b="0" kern="1200" dirty="0">
              <a:latin typeface="Garamond" panose="02020404030301010803" pitchFamily="18" charset="0"/>
            </a:rPr>
            <a:t>3. Quality attorneys often make a difference in the lives of Texas parents, children, and families </a:t>
          </a:r>
        </a:p>
      </dsp:txBody>
      <dsp:txXfrm>
        <a:off x="0" y="3083230"/>
        <a:ext cx="8229600" cy="154048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1F0F82-A978-4F25-B47F-EDDDB378C568}">
      <dsp:nvSpPr>
        <dsp:cNvPr id="0" name=""/>
        <dsp:cNvSpPr/>
      </dsp:nvSpPr>
      <dsp:spPr>
        <a:xfrm>
          <a:off x="0" y="564"/>
          <a:ext cx="82296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7C23FC-B043-40F3-BE49-F022A3FC28B8}">
      <dsp:nvSpPr>
        <dsp:cNvPr id="0" name=""/>
        <dsp:cNvSpPr/>
      </dsp:nvSpPr>
      <dsp:spPr>
        <a:xfrm>
          <a:off x="0" y="564"/>
          <a:ext cx="8229600" cy="924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dirty="0">
              <a:latin typeface="Garamond" panose="02020404030301010803" pitchFamily="18" charset="0"/>
            </a:rPr>
            <a:t>1. There is currently little oversight of the court-appointed attorney system</a:t>
          </a:r>
        </a:p>
      </dsp:txBody>
      <dsp:txXfrm>
        <a:off x="0" y="564"/>
        <a:ext cx="8229600" cy="924969"/>
      </dsp:txXfrm>
    </dsp:sp>
    <dsp:sp modelId="{9F674D5C-8C4A-4494-9D71-FB2FAB46F72E}">
      <dsp:nvSpPr>
        <dsp:cNvPr id="0" name=""/>
        <dsp:cNvSpPr/>
      </dsp:nvSpPr>
      <dsp:spPr>
        <a:xfrm>
          <a:off x="0" y="925533"/>
          <a:ext cx="82296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E200772-F991-413F-A74A-3BAB1B36ACF7}">
      <dsp:nvSpPr>
        <dsp:cNvPr id="0" name=""/>
        <dsp:cNvSpPr/>
      </dsp:nvSpPr>
      <dsp:spPr>
        <a:xfrm>
          <a:off x="0" y="925533"/>
          <a:ext cx="8229600" cy="924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dirty="0">
              <a:latin typeface="Garamond" panose="02020404030301010803" pitchFamily="18" charset="0"/>
            </a:rPr>
            <a:t>2. Lack of oversight results in lack of accountability for non-compliance.</a:t>
          </a:r>
        </a:p>
      </dsp:txBody>
      <dsp:txXfrm>
        <a:off x="0" y="925533"/>
        <a:ext cx="8229600" cy="924969"/>
      </dsp:txXfrm>
    </dsp:sp>
    <dsp:sp modelId="{991A01BC-0338-4ABC-BBA5-EE44D81E3247}">
      <dsp:nvSpPr>
        <dsp:cNvPr id="0" name=""/>
        <dsp:cNvSpPr/>
      </dsp:nvSpPr>
      <dsp:spPr>
        <a:xfrm>
          <a:off x="0" y="1850502"/>
          <a:ext cx="82296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2CD2B66-B2C2-4228-9B9D-437471DF4E87}">
      <dsp:nvSpPr>
        <dsp:cNvPr id="0" name=""/>
        <dsp:cNvSpPr/>
      </dsp:nvSpPr>
      <dsp:spPr>
        <a:xfrm>
          <a:off x="0" y="1850502"/>
          <a:ext cx="8229600" cy="924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dirty="0">
              <a:latin typeface="Garamond" panose="02020404030301010803" pitchFamily="18" charset="0"/>
            </a:rPr>
            <a:t>3. Current payment methods do not incentivize best practices or compliance with statutory duties</a:t>
          </a:r>
        </a:p>
      </dsp:txBody>
      <dsp:txXfrm>
        <a:off x="0" y="1850502"/>
        <a:ext cx="8229600" cy="924969"/>
      </dsp:txXfrm>
    </dsp:sp>
    <dsp:sp modelId="{D8EAA216-E560-4964-AAE7-DBC581F60430}">
      <dsp:nvSpPr>
        <dsp:cNvPr id="0" name=""/>
        <dsp:cNvSpPr/>
      </dsp:nvSpPr>
      <dsp:spPr>
        <a:xfrm>
          <a:off x="0" y="2775472"/>
          <a:ext cx="82296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5AF26CA-6F4A-4C24-A8EF-91763ABF9D76}">
      <dsp:nvSpPr>
        <dsp:cNvPr id="0" name=""/>
        <dsp:cNvSpPr/>
      </dsp:nvSpPr>
      <dsp:spPr>
        <a:xfrm>
          <a:off x="0" y="2775472"/>
          <a:ext cx="8229600" cy="924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dirty="0">
              <a:latin typeface="Garamond" panose="02020404030301010803" pitchFamily="18" charset="0"/>
            </a:rPr>
            <a:t>4. The representation provided to the State is rated higher than representation provided to Texas families</a:t>
          </a:r>
        </a:p>
      </dsp:txBody>
      <dsp:txXfrm>
        <a:off x="0" y="2775472"/>
        <a:ext cx="8229600" cy="924969"/>
      </dsp:txXfrm>
    </dsp:sp>
    <dsp:sp modelId="{B78052BF-70C4-4AC2-9078-E7EE8DED69C7}">
      <dsp:nvSpPr>
        <dsp:cNvPr id="0" name=""/>
        <dsp:cNvSpPr/>
      </dsp:nvSpPr>
      <dsp:spPr>
        <a:xfrm>
          <a:off x="0" y="3700441"/>
          <a:ext cx="82296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C20A7EF-5DCE-4A3A-83A1-353AF10FDEAA}">
      <dsp:nvSpPr>
        <dsp:cNvPr id="0" name=""/>
        <dsp:cNvSpPr/>
      </dsp:nvSpPr>
      <dsp:spPr>
        <a:xfrm>
          <a:off x="0" y="3700441"/>
          <a:ext cx="8229600" cy="9249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0" kern="1200" dirty="0">
              <a:latin typeface="Garamond" panose="02020404030301010803" pitchFamily="18" charset="0"/>
            </a:rPr>
            <a:t>5. Court-appointed attorneys need access to resources to provide quality legal representation.</a:t>
          </a:r>
        </a:p>
      </dsp:txBody>
      <dsp:txXfrm>
        <a:off x="0" y="3700441"/>
        <a:ext cx="8229600" cy="92496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ABB984-8B10-4654-9021-FAEF858C154E}">
      <dsp:nvSpPr>
        <dsp:cNvPr id="0" name=""/>
        <dsp:cNvSpPr/>
      </dsp:nvSpPr>
      <dsp:spPr>
        <a:xfrm>
          <a:off x="0" y="371237"/>
          <a:ext cx="8229600" cy="4252500"/>
        </a:xfrm>
        <a:prstGeom prst="rect">
          <a:avLst/>
        </a:prstGeom>
        <a:solidFill>
          <a:schemeClr val="lt1">
            <a:alpha val="90000"/>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38708" tIns="520700" rIns="638708" bIns="177800" numCol="1" spcCol="1270" anchor="t" anchorCtr="0">
          <a:noAutofit/>
        </a:bodyPr>
        <a:lstStyle/>
        <a:p>
          <a:pPr marL="228600" lvl="1" indent="-228600" algn="l" defTabSz="1111250">
            <a:lnSpc>
              <a:spcPct val="90000"/>
            </a:lnSpc>
            <a:spcBef>
              <a:spcPct val="0"/>
            </a:spcBef>
            <a:spcAft>
              <a:spcPct val="15000"/>
            </a:spcAft>
            <a:buChar char="•"/>
          </a:pPr>
          <a:r>
            <a:rPr lang="en-US" sz="2500" kern="1200" dirty="0"/>
            <a:t>The Task Force on Court-Appointed Legal Representation should be charged with making specific recommendations regarding the creation, implementation, and evaluation of a high-functioning, high-quality legal representation system with the necessary and appropriate oversight and accountability. This legal representation system should include consideration of necessary powers, duties, access to information, policy, legislative, and practice changes.</a:t>
          </a:r>
        </a:p>
      </dsp:txBody>
      <dsp:txXfrm>
        <a:off x="0" y="371237"/>
        <a:ext cx="8229600" cy="4252500"/>
      </dsp:txXfrm>
    </dsp:sp>
    <dsp:sp modelId="{122F346B-124C-414D-BA91-72030EA2CDAF}">
      <dsp:nvSpPr>
        <dsp:cNvPr id="0" name=""/>
        <dsp:cNvSpPr/>
      </dsp:nvSpPr>
      <dsp:spPr>
        <a:xfrm>
          <a:off x="411480" y="2237"/>
          <a:ext cx="5760720" cy="738000"/>
        </a:xfrm>
        <a:prstGeom prst="roundRect">
          <a:avLst/>
        </a:prstGeom>
        <a:solidFill>
          <a:schemeClr val="accent1">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1111250">
            <a:lnSpc>
              <a:spcPct val="90000"/>
            </a:lnSpc>
            <a:spcBef>
              <a:spcPct val="0"/>
            </a:spcBef>
            <a:spcAft>
              <a:spcPct val="35000"/>
            </a:spcAft>
            <a:buNone/>
          </a:pPr>
          <a:r>
            <a:rPr lang="en-US" sz="2500" b="1" kern="1200" dirty="0"/>
            <a:t>Charge to the Task Force</a:t>
          </a:r>
          <a:endParaRPr lang="en-US" sz="2500" kern="1200" dirty="0"/>
        </a:p>
      </dsp:txBody>
      <dsp:txXfrm>
        <a:off x="447506" y="38263"/>
        <a:ext cx="5688668" cy="66594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085682-04BA-41B2-8CD5-6F20AA2104CA}">
      <dsp:nvSpPr>
        <dsp:cNvPr id="0" name=""/>
        <dsp:cNvSpPr/>
      </dsp:nvSpPr>
      <dsp:spPr>
        <a:xfrm>
          <a:off x="0" y="0"/>
          <a:ext cx="82296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61D5CB-737D-4EA8-A826-315C6B2D71B7}">
      <dsp:nvSpPr>
        <dsp:cNvPr id="0" name=""/>
        <dsp:cNvSpPr/>
      </dsp:nvSpPr>
      <dsp:spPr>
        <a:xfrm>
          <a:off x="0" y="0"/>
          <a:ext cx="8229600" cy="2312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baseline="0" dirty="0">
              <a:latin typeface="Garamond" panose="02020404030301010803" pitchFamily="18" charset="0"/>
            </a:rPr>
            <a:t>Comment 1. </a:t>
          </a:r>
          <a:r>
            <a:rPr lang="en-US" sz="3200" kern="1200" baseline="0" dirty="0">
              <a:latin typeface="Garamond" panose="02020404030301010803" pitchFamily="18" charset="0"/>
            </a:rPr>
            <a:t>Self-regulation of the legal profession requires that members of the profession initiate disciplinary investigations when they have knowledge not protected by Rule 1.05 that a violation of these rules has occurred. </a:t>
          </a:r>
          <a:endParaRPr lang="en-US" sz="3200" kern="1200" dirty="0">
            <a:latin typeface="Garamond" panose="02020404030301010803" pitchFamily="18" charset="0"/>
          </a:endParaRPr>
        </a:p>
      </dsp:txBody>
      <dsp:txXfrm>
        <a:off x="0" y="0"/>
        <a:ext cx="8229600" cy="2312804"/>
      </dsp:txXfrm>
    </dsp:sp>
    <dsp:sp modelId="{1C49BF2E-6C08-4589-92A8-1E9C8237D268}">
      <dsp:nvSpPr>
        <dsp:cNvPr id="0" name=""/>
        <dsp:cNvSpPr/>
      </dsp:nvSpPr>
      <dsp:spPr>
        <a:xfrm>
          <a:off x="0" y="2312804"/>
          <a:ext cx="8229600" cy="0"/>
        </a:xfrm>
        <a:prstGeom prst="line">
          <a:avLst/>
        </a:prstGeom>
        <a:solidFill>
          <a:schemeClr val="accent1">
            <a:hueOff val="0"/>
            <a:satOff val="0"/>
            <a:lumOff val="0"/>
            <a:alphaOff val="0"/>
          </a:schemeClr>
        </a:solidFill>
        <a:ln w="48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9BB17EF-AE6E-4C25-AE3B-5E93E779225F}">
      <dsp:nvSpPr>
        <dsp:cNvPr id="0" name=""/>
        <dsp:cNvSpPr/>
      </dsp:nvSpPr>
      <dsp:spPr>
        <a:xfrm>
          <a:off x="0" y="2312804"/>
          <a:ext cx="8229600" cy="2312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920" tIns="121920" rIns="121920" bIns="121920" numCol="1" spcCol="1270" anchor="t" anchorCtr="0">
          <a:noAutofit/>
        </a:bodyPr>
        <a:lstStyle/>
        <a:p>
          <a:pPr marL="0" lvl="0" indent="0" algn="l" defTabSz="1422400">
            <a:lnSpc>
              <a:spcPct val="90000"/>
            </a:lnSpc>
            <a:spcBef>
              <a:spcPct val="0"/>
            </a:spcBef>
            <a:spcAft>
              <a:spcPct val="35000"/>
            </a:spcAft>
            <a:buNone/>
          </a:pPr>
          <a:r>
            <a:rPr lang="en-US" sz="3200" b="1" kern="1200" baseline="0" dirty="0">
              <a:latin typeface="Garamond" panose="02020404030301010803" pitchFamily="18" charset="0"/>
            </a:rPr>
            <a:t>Comment 2. </a:t>
          </a:r>
          <a:r>
            <a:rPr lang="en-US" sz="3200" kern="1200" baseline="0" dirty="0">
              <a:latin typeface="Garamond" panose="02020404030301010803" pitchFamily="18" charset="0"/>
            </a:rPr>
            <a:t>This Rule limits the reporting obligation to those offenses that a self-regulating profession must vigorously endeavor to prevent. A measure of judgment is, therefore, required in complying with the provisions of this Rule. </a:t>
          </a:r>
          <a:endParaRPr lang="en-US" sz="3200" kern="1200" dirty="0">
            <a:latin typeface="Garamond" panose="02020404030301010803" pitchFamily="18" charset="0"/>
          </a:endParaRPr>
        </a:p>
      </dsp:txBody>
      <dsp:txXfrm>
        <a:off x="0" y="2312804"/>
        <a:ext cx="8229600" cy="2312804"/>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5" name="Rectangle 5"/>
          <p:cNvSpPr>
            <a:spLocks noGrp="1" noChangeArrowheads="1"/>
          </p:cNvSpPr>
          <p:nvPr>
            <p:ph type="sldNum" sz="quarter" idx="3"/>
          </p:nvPr>
        </p:nvSpPr>
        <p:spPr bwMode="auto">
          <a:xfrm>
            <a:off x="3978132" y="8842029"/>
            <a:ext cx="3043343" cy="465455"/>
          </a:xfrm>
          <a:prstGeom prst="rect">
            <a:avLst/>
          </a:prstGeom>
          <a:noFill/>
          <a:ln w="9525">
            <a:noFill/>
            <a:miter lim="800000"/>
            <a:headEnd/>
            <a:tailEnd/>
          </a:ln>
          <a:effectLst/>
        </p:spPr>
        <p:txBody>
          <a:bodyPr vert="horz" wrap="square" lIns="92786" tIns="46393" rIns="92786" bIns="46393" numCol="1" anchor="b" anchorCtr="0" compatLnSpc="1">
            <a:prstTxWarp prst="textNoShape">
              <a:avLst/>
            </a:prstTxWarp>
          </a:bodyPr>
          <a:lstStyle>
            <a:lvl1pPr algn="r" eaLnBrk="1" hangingPunct="1">
              <a:defRPr sz="1200"/>
            </a:lvl1pPr>
          </a:lstStyle>
          <a:p>
            <a:pPr>
              <a:defRPr/>
            </a:pPr>
            <a:fld id="{F2D95001-2B6B-47B0-8D38-80BA3598F436}" type="slidenum">
              <a:rPr lang="en-US"/>
              <a:pPr>
                <a:defRPr/>
              </a:pPr>
              <a:t>‹#›</a:t>
            </a:fld>
            <a:endParaRPr lang="en-US" dirty="0"/>
          </a:p>
        </p:txBody>
      </p:sp>
      <p:sp>
        <p:nvSpPr>
          <p:cNvPr id="2" name="Header Placeholder 1"/>
          <p:cNvSpPr>
            <a:spLocks noGrp="1"/>
          </p:cNvSpPr>
          <p:nvPr>
            <p:ph type="hdr" sz="quarter"/>
          </p:nvPr>
        </p:nvSpPr>
        <p:spPr>
          <a:xfrm>
            <a:off x="1" y="0"/>
            <a:ext cx="3043979" cy="465773"/>
          </a:xfrm>
          <a:prstGeom prst="rect">
            <a:avLst/>
          </a:prstGeom>
        </p:spPr>
        <p:txBody>
          <a:bodyPr vert="horz" lIns="91577" tIns="45789" rIns="91577" bIns="45789" rtlCol="0"/>
          <a:lstStyle>
            <a:lvl1pPr algn="l">
              <a:defRPr sz="1200"/>
            </a:lvl1pPr>
          </a:lstStyle>
          <a:p>
            <a:endParaRPr lang="en-US" dirty="0"/>
          </a:p>
        </p:txBody>
      </p:sp>
    </p:spTree>
    <p:extLst>
      <p:ext uri="{BB962C8B-B14F-4D97-AF65-F5344CB8AC3E}">
        <p14:creationId xmlns:p14="http://schemas.microsoft.com/office/powerpoint/2010/main" val="14591600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43343" cy="465455"/>
          </a:xfrm>
          <a:prstGeom prst="rect">
            <a:avLst/>
          </a:prstGeom>
          <a:noFill/>
          <a:ln w="9525">
            <a:noFill/>
            <a:miter lim="800000"/>
            <a:headEnd/>
            <a:tailEnd/>
          </a:ln>
          <a:effectLst/>
        </p:spPr>
        <p:txBody>
          <a:bodyPr vert="horz" wrap="square" lIns="92786" tIns="46393" rIns="92786" bIns="46393" numCol="1" anchor="t" anchorCtr="0" compatLnSpc="1">
            <a:prstTxWarp prst="textNoShape">
              <a:avLst/>
            </a:prstTxWarp>
          </a:bodyPr>
          <a:lstStyle>
            <a:lvl1pPr eaLnBrk="1" hangingPunct="1">
              <a:defRPr sz="1200"/>
            </a:lvl1pPr>
          </a:lstStyle>
          <a:p>
            <a:pPr>
              <a:defRPr/>
            </a:pPr>
            <a:endParaRPr lang="en-US" dirty="0"/>
          </a:p>
        </p:txBody>
      </p:sp>
      <p:sp>
        <p:nvSpPr>
          <p:cNvPr id="3075" name="Rectangle 3"/>
          <p:cNvSpPr>
            <a:spLocks noGrp="1" noChangeArrowheads="1"/>
          </p:cNvSpPr>
          <p:nvPr>
            <p:ph type="dt" idx="1"/>
          </p:nvPr>
        </p:nvSpPr>
        <p:spPr bwMode="auto">
          <a:xfrm>
            <a:off x="3978132" y="0"/>
            <a:ext cx="3043343" cy="465455"/>
          </a:xfrm>
          <a:prstGeom prst="rect">
            <a:avLst/>
          </a:prstGeom>
          <a:noFill/>
          <a:ln w="9525">
            <a:noFill/>
            <a:miter lim="800000"/>
            <a:headEnd/>
            <a:tailEnd/>
          </a:ln>
          <a:effectLst/>
        </p:spPr>
        <p:txBody>
          <a:bodyPr vert="horz" wrap="square" lIns="92786" tIns="46393" rIns="92786" bIns="46393" numCol="1" anchor="t" anchorCtr="0" compatLnSpc="1">
            <a:prstTxWarp prst="textNoShape">
              <a:avLst/>
            </a:prstTxWarp>
          </a:bodyPr>
          <a:lstStyle>
            <a:lvl1pPr algn="r" eaLnBrk="1" hangingPunct="1">
              <a:defRPr sz="1200"/>
            </a:lvl1pPr>
          </a:lstStyle>
          <a:p>
            <a:pPr>
              <a:defRPr/>
            </a:pPr>
            <a:endParaRPr lang="en-US" dirty="0"/>
          </a:p>
        </p:txBody>
      </p:sp>
      <p:sp>
        <p:nvSpPr>
          <p:cNvPr id="13316"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3077" name="Rectangle 5"/>
          <p:cNvSpPr>
            <a:spLocks noGrp="1" noChangeArrowheads="1"/>
          </p:cNvSpPr>
          <p:nvPr>
            <p:ph type="body" sz="quarter" idx="3"/>
          </p:nvPr>
        </p:nvSpPr>
        <p:spPr bwMode="auto">
          <a:xfrm>
            <a:off x="702310" y="4421824"/>
            <a:ext cx="5618480" cy="4189095"/>
          </a:xfrm>
          <a:prstGeom prst="rect">
            <a:avLst/>
          </a:prstGeom>
          <a:noFill/>
          <a:ln w="9525">
            <a:noFill/>
            <a:miter lim="800000"/>
            <a:headEnd/>
            <a:tailEnd/>
          </a:ln>
          <a:effectLst/>
        </p:spPr>
        <p:txBody>
          <a:bodyPr vert="horz" wrap="square" lIns="92786" tIns="46393" rIns="92786" bIns="46393"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842029"/>
            <a:ext cx="3043343" cy="465455"/>
          </a:xfrm>
          <a:prstGeom prst="rect">
            <a:avLst/>
          </a:prstGeom>
          <a:noFill/>
          <a:ln w="9525">
            <a:noFill/>
            <a:miter lim="800000"/>
            <a:headEnd/>
            <a:tailEnd/>
          </a:ln>
          <a:effectLst/>
        </p:spPr>
        <p:txBody>
          <a:bodyPr vert="horz" wrap="square" lIns="92786" tIns="46393" rIns="92786" bIns="46393" numCol="1" anchor="b" anchorCtr="0" compatLnSpc="1">
            <a:prstTxWarp prst="textNoShape">
              <a:avLst/>
            </a:prstTxWarp>
          </a:bodyPr>
          <a:lstStyle>
            <a:lvl1pPr eaLnBrk="1" hangingPunct="1">
              <a:defRPr sz="1200"/>
            </a:lvl1pPr>
          </a:lstStyle>
          <a:p>
            <a:pPr>
              <a:defRPr/>
            </a:pPr>
            <a:endParaRPr lang="en-US" dirty="0"/>
          </a:p>
        </p:txBody>
      </p:sp>
      <p:sp>
        <p:nvSpPr>
          <p:cNvPr id="3079" name="Rectangle 7"/>
          <p:cNvSpPr>
            <a:spLocks noGrp="1" noChangeArrowheads="1"/>
          </p:cNvSpPr>
          <p:nvPr>
            <p:ph type="sldNum" sz="quarter" idx="5"/>
          </p:nvPr>
        </p:nvSpPr>
        <p:spPr bwMode="auto">
          <a:xfrm>
            <a:off x="3978132" y="8842029"/>
            <a:ext cx="3043343" cy="465455"/>
          </a:xfrm>
          <a:prstGeom prst="rect">
            <a:avLst/>
          </a:prstGeom>
          <a:noFill/>
          <a:ln w="9525">
            <a:noFill/>
            <a:miter lim="800000"/>
            <a:headEnd/>
            <a:tailEnd/>
          </a:ln>
          <a:effectLst/>
        </p:spPr>
        <p:txBody>
          <a:bodyPr vert="horz" wrap="square" lIns="92786" tIns="46393" rIns="92786" bIns="46393" numCol="1" anchor="b" anchorCtr="0" compatLnSpc="1">
            <a:prstTxWarp prst="textNoShape">
              <a:avLst/>
            </a:prstTxWarp>
          </a:bodyPr>
          <a:lstStyle>
            <a:lvl1pPr algn="r" eaLnBrk="1" hangingPunct="1">
              <a:defRPr sz="1200"/>
            </a:lvl1pPr>
          </a:lstStyle>
          <a:p>
            <a:pPr>
              <a:defRPr/>
            </a:pPr>
            <a:fld id="{02BB60A1-571E-4D27-8651-C486B214BD55}" type="slidenum">
              <a:rPr lang="en-US"/>
              <a:pPr>
                <a:defRPr/>
              </a:pPr>
              <a:t>‹#›</a:t>
            </a:fld>
            <a:endParaRPr lang="en-US" dirty="0"/>
          </a:p>
        </p:txBody>
      </p:sp>
    </p:spTree>
    <p:extLst>
      <p:ext uri="{BB962C8B-B14F-4D97-AF65-F5344CB8AC3E}">
        <p14:creationId xmlns:p14="http://schemas.microsoft.com/office/powerpoint/2010/main" val="6055662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1</a:t>
            </a:fld>
            <a:endParaRPr lang="en-US" dirty="0"/>
          </a:p>
        </p:txBody>
      </p:sp>
    </p:spTree>
    <p:extLst>
      <p:ext uri="{BB962C8B-B14F-4D97-AF65-F5344CB8AC3E}">
        <p14:creationId xmlns:p14="http://schemas.microsoft.com/office/powerpoint/2010/main" val="7012973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10</a:t>
            </a:fld>
            <a:endParaRPr lang="en-US" dirty="0"/>
          </a:p>
        </p:txBody>
      </p:sp>
    </p:spTree>
    <p:extLst>
      <p:ext uri="{BB962C8B-B14F-4D97-AF65-F5344CB8AC3E}">
        <p14:creationId xmlns:p14="http://schemas.microsoft.com/office/powerpoint/2010/main" val="41678847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11</a:t>
            </a:fld>
            <a:endParaRPr lang="en-US" dirty="0"/>
          </a:p>
        </p:txBody>
      </p:sp>
    </p:spTree>
    <p:extLst>
      <p:ext uri="{BB962C8B-B14F-4D97-AF65-F5344CB8AC3E}">
        <p14:creationId xmlns:p14="http://schemas.microsoft.com/office/powerpoint/2010/main" val="40638614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12</a:t>
            </a:fld>
            <a:endParaRPr lang="en-US" dirty="0"/>
          </a:p>
        </p:txBody>
      </p:sp>
    </p:spTree>
    <p:extLst>
      <p:ext uri="{BB962C8B-B14F-4D97-AF65-F5344CB8AC3E}">
        <p14:creationId xmlns:p14="http://schemas.microsoft.com/office/powerpoint/2010/main" val="14487286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13</a:t>
            </a:fld>
            <a:endParaRPr lang="en-US" dirty="0"/>
          </a:p>
        </p:txBody>
      </p:sp>
    </p:spTree>
    <p:extLst>
      <p:ext uri="{BB962C8B-B14F-4D97-AF65-F5344CB8AC3E}">
        <p14:creationId xmlns:p14="http://schemas.microsoft.com/office/powerpoint/2010/main" val="27630662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14</a:t>
            </a:fld>
            <a:endParaRPr lang="en-US" dirty="0"/>
          </a:p>
        </p:txBody>
      </p:sp>
    </p:spTree>
    <p:extLst>
      <p:ext uri="{BB962C8B-B14F-4D97-AF65-F5344CB8AC3E}">
        <p14:creationId xmlns:p14="http://schemas.microsoft.com/office/powerpoint/2010/main" val="24390578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15</a:t>
            </a:fld>
            <a:endParaRPr lang="en-US" dirty="0"/>
          </a:p>
        </p:txBody>
      </p:sp>
    </p:spTree>
    <p:extLst>
      <p:ext uri="{BB962C8B-B14F-4D97-AF65-F5344CB8AC3E}">
        <p14:creationId xmlns:p14="http://schemas.microsoft.com/office/powerpoint/2010/main" val="16705485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16</a:t>
            </a:fld>
            <a:endParaRPr lang="en-US" dirty="0"/>
          </a:p>
        </p:txBody>
      </p:sp>
    </p:spTree>
    <p:extLst>
      <p:ext uri="{BB962C8B-B14F-4D97-AF65-F5344CB8AC3E}">
        <p14:creationId xmlns:p14="http://schemas.microsoft.com/office/powerpoint/2010/main" val="1109079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17</a:t>
            </a:fld>
            <a:endParaRPr lang="en-US" dirty="0"/>
          </a:p>
        </p:txBody>
      </p:sp>
    </p:spTree>
    <p:extLst>
      <p:ext uri="{BB962C8B-B14F-4D97-AF65-F5344CB8AC3E}">
        <p14:creationId xmlns:p14="http://schemas.microsoft.com/office/powerpoint/2010/main" val="346413472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18</a:t>
            </a:fld>
            <a:endParaRPr lang="en-US" dirty="0"/>
          </a:p>
        </p:txBody>
      </p:sp>
    </p:spTree>
    <p:extLst>
      <p:ext uri="{BB962C8B-B14F-4D97-AF65-F5344CB8AC3E}">
        <p14:creationId xmlns:p14="http://schemas.microsoft.com/office/powerpoint/2010/main" val="10863407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19</a:t>
            </a:fld>
            <a:endParaRPr lang="en-US" dirty="0"/>
          </a:p>
        </p:txBody>
      </p:sp>
    </p:spTree>
    <p:extLst>
      <p:ext uri="{BB962C8B-B14F-4D97-AF65-F5344CB8AC3E}">
        <p14:creationId xmlns:p14="http://schemas.microsoft.com/office/powerpoint/2010/main" val="3426106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2</a:t>
            </a:fld>
            <a:endParaRPr lang="en-US" dirty="0"/>
          </a:p>
        </p:txBody>
      </p:sp>
    </p:spTree>
    <p:extLst>
      <p:ext uri="{BB962C8B-B14F-4D97-AF65-F5344CB8AC3E}">
        <p14:creationId xmlns:p14="http://schemas.microsoft.com/office/powerpoint/2010/main" val="222283300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20</a:t>
            </a:fld>
            <a:endParaRPr lang="en-US" dirty="0"/>
          </a:p>
        </p:txBody>
      </p:sp>
    </p:spTree>
    <p:extLst>
      <p:ext uri="{BB962C8B-B14F-4D97-AF65-F5344CB8AC3E}">
        <p14:creationId xmlns:p14="http://schemas.microsoft.com/office/powerpoint/2010/main" val="23073764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21</a:t>
            </a:fld>
            <a:endParaRPr lang="en-US" dirty="0"/>
          </a:p>
        </p:txBody>
      </p:sp>
    </p:spTree>
    <p:extLst>
      <p:ext uri="{BB962C8B-B14F-4D97-AF65-F5344CB8AC3E}">
        <p14:creationId xmlns:p14="http://schemas.microsoft.com/office/powerpoint/2010/main" val="17942861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22</a:t>
            </a:fld>
            <a:endParaRPr lang="en-US" dirty="0"/>
          </a:p>
        </p:txBody>
      </p:sp>
    </p:spTree>
    <p:extLst>
      <p:ext uri="{BB962C8B-B14F-4D97-AF65-F5344CB8AC3E}">
        <p14:creationId xmlns:p14="http://schemas.microsoft.com/office/powerpoint/2010/main" val="1619600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23</a:t>
            </a:fld>
            <a:endParaRPr lang="en-US" dirty="0"/>
          </a:p>
        </p:txBody>
      </p:sp>
    </p:spTree>
    <p:extLst>
      <p:ext uri="{BB962C8B-B14F-4D97-AF65-F5344CB8AC3E}">
        <p14:creationId xmlns:p14="http://schemas.microsoft.com/office/powerpoint/2010/main" val="350251675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24</a:t>
            </a:fld>
            <a:endParaRPr lang="en-US" dirty="0"/>
          </a:p>
        </p:txBody>
      </p:sp>
    </p:spTree>
    <p:extLst>
      <p:ext uri="{BB962C8B-B14F-4D97-AF65-F5344CB8AC3E}">
        <p14:creationId xmlns:p14="http://schemas.microsoft.com/office/powerpoint/2010/main" val="19379296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25</a:t>
            </a:fld>
            <a:endParaRPr lang="en-US" dirty="0"/>
          </a:p>
        </p:txBody>
      </p:sp>
    </p:spTree>
    <p:extLst>
      <p:ext uri="{BB962C8B-B14F-4D97-AF65-F5344CB8AC3E}">
        <p14:creationId xmlns:p14="http://schemas.microsoft.com/office/powerpoint/2010/main" val="9250903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26</a:t>
            </a:fld>
            <a:endParaRPr lang="en-US" dirty="0"/>
          </a:p>
        </p:txBody>
      </p:sp>
    </p:spTree>
    <p:extLst>
      <p:ext uri="{BB962C8B-B14F-4D97-AF65-F5344CB8AC3E}">
        <p14:creationId xmlns:p14="http://schemas.microsoft.com/office/powerpoint/2010/main" val="40691968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27</a:t>
            </a:fld>
            <a:endParaRPr lang="en-US" dirty="0"/>
          </a:p>
        </p:txBody>
      </p:sp>
    </p:spTree>
    <p:extLst>
      <p:ext uri="{BB962C8B-B14F-4D97-AF65-F5344CB8AC3E}">
        <p14:creationId xmlns:p14="http://schemas.microsoft.com/office/powerpoint/2010/main" val="76337090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28</a:t>
            </a:fld>
            <a:endParaRPr lang="en-US" dirty="0"/>
          </a:p>
        </p:txBody>
      </p:sp>
    </p:spTree>
    <p:extLst>
      <p:ext uri="{BB962C8B-B14F-4D97-AF65-F5344CB8AC3E}">
        <p14:creationId xmlns:p14="http://schemas.microsoft.com/office/powerpoint/2010/main" val="3405024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29</a:t>
            </a:fld>
            <a:endParaRPr lang="en-US" dirty="0"/>
          </a:p>
        </p:txBody>
      </p:sp>
    </p:spTree>
    <p:extLst>
      <p:ext uri="{BB962C8B-B14F-4D97-AF65-F5344CB8AC3E}">
        <p14:creationId xmlns:p14="http://schemas.microsoft.com/office/powerpoint/2010/main" val="42067645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3</a:t>
            </a:fld>
            <a:endParaRPr lang="en-US" dirty="0"/>
          </a:p>
        </p:txBody>
      </p:sp>
    </p:spTree>
    <p:extLst>
      <p:ext uri="{BB962C8B-B14F-4D97-AF65-F5344CB8AC3E}">
        <p14:creationId xmlns:p14="http://schemas.microsoft.com/office/powerpoint/2010/main" val="285817512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32</a:t>
            </a:fld>
            <a:endParaRPr lang="en-US" dirty="0"/>
          </a:p>
        </p:txBody>
      </p:sp>
    </p:spTree>
    <p:extLst>
      <p:ext uri="{BB962C8B-B14F-4D97-AF65-F5344CB8AC3E}">
        <p14:creationId xmlns:p14="http://schemas.microsoft.com/office/powerpoint/2010/main" val="338229520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33</a:t>
            </a:fld>
            <a:endParaRPr lang="en-US" dirty="0"/>
          </a:p>
        </p:txBody>
      </p:sp>
    </p:spTree>
    <p:extLst>
      <p:ext uri="{BB962C8B-B14F-4D97-AF65-F5344CB8AC3E}">
        <p14:creationId xmlns:p14="http://schemas.microsoft.com/office/powerpoint/2010/main" val="26532463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35</a:t>
            </a:fld>
            <a:endParaRPr lang="en-US" dirty="0"/>
          </a:p>
        </p:txBody>
      </p:sp>
    </p:spTree>
    <p:extLst>
      <p:ext uri="{BB962C8B-B14F-4D97-AF65-F5344CB8AC3E}">
        <p14:creationId xmlns:p14="http://schemas.microsoft.com/office/powerpoint/2010/main" val="80980534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36</a:t>
            </a:fld>
            <a:endParaRPr lang="en-US" dirty="0"/>
          </a:p>
        </p:txBody>
      </p:sp>
    </p:spTree>
    <p:extLst>
      <p:ext uri="{BB962C8B-B14F-4D97-AF65-F5344CB8AC3E}">
        <p14:creationId xmlns:p14="http://schemas.microsoft.com/office/powerpoint/2010/main" val="19390995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39</a:t>
            </a:fld>
            <a:endParaRPr lang="en-US" dirty="0"/>
          </a:p>
        </p:txBody>
      </p:sp>
    </p:spTree>
    <p:extLst>
      <p:ext uri="{BB962C8B-B14F-4D97-AF65-F5344CB8AC3E}">
        <p14:creationId xmlns:p14="http://schemas.microsoft.com/office/powerpoint/2010/main" val="402392507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40</a:t>
            </a:fld>
            <a:endParaRPr lang="en-US" dirty="0"/>
          </a:p>
        </p:txBody>
      </p:sp>
    </p:spTree>
    <p:extLst>
      <p:ext uri="{BB962C8B-B14F-4D97-AF65-F5344CB8AC3E}">
        <p14:creationId xmlns:p14="http://schemas.microsoft.com/office/powerpoint/2010/main" val="17972686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41</a:t>
            </a:fld>
            <a:endParaRPr lang="en-US" dirty="0"/>
          </a:p>
        </p:txBody>
      </p:sp>
    </p:spTree>
    <p:extLst>
      <p:ext uri="{BB962C8B-B14F-4D97-AF65-F5344CB8AC3E}">
        <p14:creationId xmlns:p14="http://schemas.microsoft.com/office/powerpoint/2010/main" val="126821827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42</a:t>
            </a:fld>
            <a:endParaRPr lang="en-US" dirty="0"/>
          </a:p>
        </p:txBody>
      </p:sp>
    </p:spTree>
    <p:extLst>
      <p:ext uri="{BB962C8B-B14F-4D97-AF65-F5344CB8AC3E}">
        <p14:creationId xmlns:p14="http://schemas.microsoft.com/office/powerpoint/2010/main" val="3552488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44</a:t>
            </a:fld>
            <a:endParaRPr lang="en-US" dirty="0"/>
          </a:p>
        </p:txBody>
      </p:sp>
    </p:spTree>
    <p:extLst>
      <p:ext uri="{BB962C8B-B14F-4D97-AF65-F5344CB8AC3E}">
        <p14:creationId xmlns:p14="http://schemas.microsoft.com/office/powerpoint/2010/main" val="34584307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45</a:t>
            </a:fld>
            <a:endParaRPr lang="en-US" dirty="0"/>
          </a:p>
        </p:txBody>
      </p:sp>
    </p:spTree>
    <p:extLst>
      <p:ext uri="{BB962C8B-B14F-4D97-AF65-F5344CB8AC3E}">
        <p14:creationId xmlns:p14="http://schemas.microsoft.com/office/powerpoint/2010/main" val="373381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BEB72C27-93B7-4CF2-BA26-E3F655F81A60}" type="slidenum">
              <a:rPr lang="en-US" smtClean="0"/>
              <a:pPr>
                <a:defRPr/>
              </a:pPr>
              <a:t>4</a:t>
            </a:fld>
            <a:endParaRPr lang="en-US" dirty="0"/>
          </a:p>
        </p:txBody>
      </p:sp>
    </p:spTree>
    <p:extLst>
      <p:ext uri="{BB962C8B-B14F-4D97-AF65-F5344CB8AC3E}">
        <p14:creationId xmlns:p14="http://schemas.microsoft.com/office/powerpoint/2010/main" val="142284591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47</a:t>
            </a:fld>
            <a:endParaRPr lang="en-US" dirty="0"/>
          </a:p>
        </p:txBody>
      </p:sp>
    </p:spTree>
    <p:extLst>
      <p:ext uri="{BB962C8B-B14F-4D97-AF65-F5344CB8AC3E}">
        <p14:creationId xmlns:p14="http://schemas.microsoft.com/office/powerpoint/2010/main" val="9661435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48</a:t>
            </a:fld>
            <a:endParaRPr lang="en-US" dirty="0"/>
          </a:p>
        </p:txBody>
      </p:sp>
    </p:spTree>
    <p:extLst>
      <p:ext uri="{BB962C8B-B14F-4D97-AF65-F5344CB8AC3E}">
        <p14:creationId xmlns:p14="http://schemas.microsoft.com/office/powerpoint/2010/main" val="26488104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49</a:t>
            </a:fld>
            <a:endParaRPr lang="en-US" dirty="0"/>
          </a:p>
        </p:txBody>
      </p:sp>
    </p:spTree>
    <p:extLst>
      <p:ext uri="{BB962C8B-B14F-4D97-AF65-F5344CB8AC3E}">
        <p14:creationId xmlns:p14="http://schemas.microsoft.com/office/powerpoint/2010/main" val="386070324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50</a:t>
            </a:fld>
            <a:endParaRPr lang="en-US" dirty="0"/>
          </a:p>
        </p:txBody>
      </p:sp>
    </p:spTree>
    <p:extLst>
      <p:ext uri="{BB962C8B-B14F-4D97-AF65-F5344CB8AC3E}">
        <p14:creationId xmlns:p14="http://schemas.microsoft.com/office/powerpoint/2010/main" val="38984039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51</a:t>
            </a:fld>
            <a:endParaRPr lang="en-US" dirty="0"/>
          </a:p>
        </p:txBody>
      </p:sp>
    </p:spTree>
    <p:extLst>
      <p:ext uri="{BB962C8B-B14F-4D97-AF65-F5344CB8AC3E}">
        <p14:creationId xmlns:p14="http://schemas.microsoft.com/office/powerpoint/2010/main" val="141162320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52</a:t>
            </a:fld>
            <a:endParaRPr lang="en-US" dirty="0"/>
          </a:p>
        </p:txBody>
      </p:sp>
    </p:spTree>
    <p:extLst>
      <p:ext uri="{BB962C8B-B14F-4D97-AF65-F5344CB8AC3E}">
        <p14:creationId xmlns:p14="http://schemas.microsoft.com/office/powerpoint/2010/main" val="23323656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53</a:t>
            </a:fld>
            <a:endParaRPr lang="en-US" dirty="0"/>
          </a:p>
        </p:txBody>
      </p:sp>
    </p:spTree>
    <p:extLst>
      <p:ext uri="{BB962C8B-B14F-4D97-AF65-F5344CB8AC3E}">
        <p14:creationId xmlns:p14="http://schemas.microsoft.com/office/powerpoint/2010/main" val="10332150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54</a:t>
            </a:fld>
            <a:endParaRPr lang="en-US" dirty="0"/>
          </a:p>
        </p:txBody>
      </p:sp>
    </p:spTree>
    <p:extLst>
      <p:ext uri="{BB962C8B-B14F-4D97-AF65-F5344CB8AC3E}">
        <p14:creationId xmlns:p14="http://schemas.microsoft.com/office/powerpoint/2010/main" val="325892963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55</a:t>
            </a:fld>
            <a:endParaRPr lang="en-US" dirty="0"/>
          </a:p>
        </p:txBody>
      </p:sp>
    </p:spTree>
    <p:extLst>
      <p:ext uri="{BB962C8B-B14F-4D97-AF65-F5344CB8AC3E}">
        <p14:creationId xmlns:p14="http://schemas.microsoft.com/office/powerpoint/2010/main" val="269196939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56</a:t>
            </a:fld>
            <a:endParaRPr lang="en-US" dirty="0"/>
          </a:p>
        </p:txBody>
      </p:sp>
    </p:spTree>
    <p:extLst>
      <p:ext uri="{BB962C8B-B14F-4D97-AF65-F5344CB8AC3E}">
        <p14:creationId xmlns:p14="http://schemas.microsoft.com/office/powerpoint/2010/main" val="37639022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5</a:t>
            </a:fld>
            <a:endParaRPr lang="en-US" dirty="0"/>
          </a:p>
        </p:txBody>
      </p:sp>
    </p:spTree>
    <p:extLst>
      <p:ext uri="{BB962C8B-B14F-4D97-AF65-F5344CB8AC3E}">
        <p14:creationId xmlns:p14="http://schemas.microsoft.com/office/powerpoint/2010/main" val="335719313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57</a:t>
            </a:fld>
            <a:endParaRPr lang="en-US" dirty="0"/>
          </a:p>
        </p:txBody>
      </p:sp>
    </p:spTree>
    <p:extLst>
      <p:ext uri="{BB962C8B-B14F-4D97-AF65-F5344CB8AC3E}">
        <p14:creationId xmlns:p14="http://schemas.microsoft.com/office/powerpoint/2010/main" val="41635177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58</a:t>
            </a:fld>
            <a:endParaRPr lang="en-US" dirty="0"/>
          </a:p>
        </p:txBody>
      </p:sp>
    </p:spTree>
    <p:extLst>
      <p:ext uri="{BB962C8B-B14F-4D97-AF65-F5344CB8AC3E}">
        <p14:creationId xmlns:p14="http://schemas.microsoft.com/office/powerpoint/2010/main" val="4224189216"/>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59</a:t>
            </a:fld>
            <a:endParaRPr lang="en-US" dirty="0"/>
          </a:p>
        </p:txBody>
      </p:sp>
    </p:spTree>
    <p:extLst>
      <p:ext uri="{BB962C8B-B14F-4D97-AF65-F5344CB8AC3E}">
        <p14:creationId xmlns:p14="http://schemas.microsoft.com/office/powerpoint/2010/main" val="25828163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60</a:t>
            </a:fld>
            <a:endParaRPr lang="en-US" dirty="0"/>
          </a:p>
        </p:txBody>
      </p:sp>
    </p:spTree>
    <p:extLst>
      <p:ext uri="{BB962C8B-B14F-4D97-AF65-F5344CB8AC3E}">
        <p14:creationId xmlns:p14="http://schemas.microsoft.com/office/powerpoint/2010/main" val="34574811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61</a:t>
            </a:fld>
            <a:endParaRPr lang="en-US" dirty="0"/>
          </a:p>
        </p:txBody>
      </p:sp>
    </p:spTree>
    <p:extLst>
      <p:ext uri="{BB962C8B-B14F-4D97-AF65-F5344CB8AC3E}">
        <p14:creationId xmlns:p14="http://schemas.microsoft.com/office/powerpoint/2010/main" val="365062521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62</a:t>
            </a:fld>
            <a:endParaRPr lang="en-US" dirty="0"/>
          </a:p>
        </p:txBody>
      </p:sp>
    </p:spTree>
    <p:extLst>
      <p:ext uri="{BB962C8B-B14F-4D97-AF65-F5344CB8AC3E}">
        <p14:creationId xmlns:p14="http://schemas.microsoft.com/office/powerpoint/2010/main" val="1669356382"/>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63</a:t>
            </a:fld>
            <a:endParaRPr lang="en-US" dirty="0"/>
          </a:p>
        </p:txBody>
      </p:sp>
    </p:spTree>
    <p:extLst>
      <p:ext uri="{BB962C8B-B14F-4D97-AF65-F5344CB8AC3E}">
        <p14:creationId xmlns:p14="http://schemas.microsoft.com/office/powerpoint/2010/main" val="2492420687"/>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68</a:t>
            </a:fld>
            <a:endParaRPr lang="en-US" dirty="0"/>
          </a:p>
        </p:txBody>
      </p:sp>
    </p:spTree>
    <p:extLst>
      <p:ext uri="{BB962C8B-B14F-4D97-AF65-F5344CB8AC3E}">
        <p14:creationId xmlns:p14="http://schemas.microsoft.com/office/powerpoint/2010/main" val="27009921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6</a:t>
            </a:fld>
            <a:endParaRPr lang="en-US" dirty="0"/>
          </a:p>
        </p:txBody>
      </p:sp>
    </p:spTree>
    <p:extLst>
      <p:ext uri="{BB962C8B-B14F-4D97-AF65-F5344CB8AC3E}">
        <p14:creationId xmlns:p14="http://schemas.microsoft.com/office/powerpoint/2010/main" val="32496715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7</a:t>
            </a:fld>
            <a:endParaRPr lang="en-US" dirty="0"/>
          </a:p>
        </p:txBody>
      </p:sp>
    </p:spTree>
    <p:extLst>
      <p:ext uri="{BB962C8B-B14F-4D97-AF65-F5344CB8AC3E}">
        <p14:creationId xmlns:p14="http://schemas.microsoft.com/office/powerpoint/2010/main" val="35343355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8</a:t>
            </a:fld>
            <a:endParaRPr lang="en-US" dirty="0"/>
          </a:p>
        </p:txBody>
      </p:sp>
    </p:spTree>
    <p:extLst>
      <p:ext uri="{BB962C8B-B14F-4D97-AF65-F5344CB8AC3E}">
        <p14:creationId xmlns:p14="http://schemas.microsoft.com/office/powerpoint/2010/main" val="30844298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2BB60A1-571E-4D27-8651-C486B214BD55}" type="slidenum">
              <a:rPr lang="en-US" smtClean="0"/>
              <a:pPr>
                <a:defRPr/>
              </a:pPr>
              <a:t>9</a:t>
            </a:fld>
            <a:endParaRPr lang="en-US" dirty="0"/>
          </a:p>
        </p:txBody>
      </p:sp>
    </p:spTree>
    <p:extLst>
      <p:ext uri="{BB962C8B-B14F-4D97-AF65-F5344CB8AC3E}">
        <p14:creationId xmlns:p14="http://schemas.microsoft.com/office/powerpoint/2010/main" val="2828600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baseline="0">
                <a:latin typeface="Oranienbaum" panose="02000506080000020003" pitchFamily="2" charset="0"/>
              </a:defRPr>
            </a:lvl1pPr>
            <a:extLst/>
          </a:lstStyle>
          <a:p>
            <a:r>
              <a:rPr kumimoji="0" lang="en-US" dirty="0"/>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baseline="0">
                <a:solidFill>
                  <a:srgbClr val="FFFFFF"/>
                </a:solidFill>
                <a:latin typeface="Oranienbaum" panose="02000506080000020003" pitchFamily="2"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dirty="0"/>
              <a:t>Click to edit Master subtitle style</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E20E4D8D-4E08-4DC3-9998-CE6122F7291F}" type="slidenum">
              <a:rPr lang="en-US" smtClean="0"/>
              <a:pPr>
                <a:defRPr/>
              </a:pPr>
              <a:t>‹#›</a:t>
            </a:fld>
            <a:endParaRPr lang="en-US" dirty="0"/>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3296" y="5398634"/>
            <a:ext cx="2273813" cy="923546"/>
          </a:xfrm>
          <a:prstGeom prst="rect">
            <a:avLst/>
          </a:prstGeom>
        </p:spPr>
      </p:pic>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B05C1AD2-17C6-4B4F-9D55-4B8F499CA9FB}" type="slidenum">
              <a:rPr lang="en-US" smtClean="0"/>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Vertical Title 1"/>
          <p:cNvSpPr>
            <a:spLocks noGrp="1"/>
          </p:cNvSpPr>
          <p:nvPr>
            <p:ph type="title" orient="vert"/>
          </p:nvPr>
        </p:nvSpPr>
        <p:spPr>
          <a:xfrm>
            <a:off x="6781800" y="274640"/>
            <a:ext cx="19050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a:xfrm>
            <a:off x="2640597" y="6377459"/>
            <a:ext cx="3836404" cy="365125"/>
          </a:xfrm>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273E987C-51DE-4D8D-9306-F9917CC3E2EE}" type="slidenum">
              <a:rPr lang="en-US" smtClean="0"/>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6019800" cy="1252728"/>
          </a:xfrm>
        </p:spPr>
        <p:txBody>
          <a:bodyPr/>
          <a:lstStyle/>
          <a:p>
            <a:r>
              <a:rPr kumimoji="0" lang="en-US" dirty="0"/>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pPr>
              <a:defRPr/>
            </a:pPr>
            <a:fld id="{CA3C6FC5-FE2F-408C-860D-84E76FBBB7A3}" type="slidenum">
              <a:rPr lang="en-US" smtClean="0"/>
              <a:pPr>
                <a:defRPr/>
              </a:pPr>
              <a:t>‹#›</a:t>
            </a:fld>
            <a:endParaRPr lang="en-US" dirty="0"/>
          </a:p>
        </p:txBody>
      </p:sp>
      <p:pic>
        <p:nvPicPr>
          <p:cNvPr id="7"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643792" y="323262"/>
            <a:ext cx="2243138" cy="91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a:defRPr/>
            </a:pPr>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36BC68E5-0396-4859-8EED-8B6F7C20A03A}" type="slidenum">
              <a:rPr lang="en-US" smtClean="0"/>
              <a:pPr>
                <a:defRPr/>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5943600" cy="1251062"/>
          </a:xfrm>
        </p:spPr>
        <p:txBody>
          <a:bodyPr/>
          <a:lstStyle/>
          <a:p>
            <a:r>
              <a:rPr kumimoji="0"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CC6966C-D63E-4E6F-BDEC-F47AF1D2DD7C}" type="slidenum">
              <a:rPr lang="en-US" smtClean="0"/>
              <a:pPr>
                <a:defRPr/>
              </a:pPr>
              <a:t>‹#›</a:t>
            </a:fld>
            <a:endParaRPr lang="en-US" dirty="0"/>
          </a:p>
        </p:txBody>
      </p:sp>
      <p:pic>
        <p:nvPicPr>
          <p:cNvPr id="8"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6629400" y="319381"/>
            <a:ext cx="2243138" cy="91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a:defRPr/>
            </a:pPr>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4AF9CA89-367E-496A-870D-51F57ED35396}" type="slidenum">
              <a:rPr lang="en-US" smtClean="0"/>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Ref idx="1002">
        <a:schemeClr val="bg2"/>
      </p:bgRef>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3229670-5377-417D-9BC9-EEF429ADFBEF}"/>
              </a:ext>
            </a:extLst>
          </p:cNvPr>
          <p:cNvSpPr>
            <a:spLocks noGrp="1"/>
          </p:cNvSpPr>
          <p:nvPr>
            <p:ph type="title"/>
          </p:nvPr>
        </p:nvSpPr>
        <p:spPr>
          <a:xfrm>
            <a:off x="1143000" y="2667000"/>
            <a:ext cx="7086600" cy="1251062"/>
          </a:xfrm>
        </p:spPr>
        <p:txBody>
          <a:bodyPr/>
          <a:lstStyle/>
          <a:p>
            <a:r>
              <a:rPr lang="en-US"/>
              <a:t>Click to edit Master title style</a:t>
            </a:r>
          </a:p>
        </p:txBody>
      </p:sp>
      <p:sp>
        <p:nvSpPr>
          <p:cNvPr id="7" name="Rectangle 6">
            <a:extLst>
              <a:ext uri="{FF2B5EF4-FFF2-40B4-BE49-F238E27FC236}">
                <a16:creationId xmlns:a16="http://schemas.microsoft.com/office/drawing/2014/main" id="{E4D4362A-7850-48AE-96CE-BA2119A4E938}"/>
              </a:ext>
            </a:extLst>
          </p:cNvPr>
          <p:cNvSpPr/>
          <p:nvPr userDrawn="1"/>
        </p:nvSpPr>
        <p:spPr>
          <a:xfrm>
            <a:off x="0" y="2209800"/>
            <a:ext cx="9144000" cy="2286000"/>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8">
            <a:extLst>
              <a:ext uri="{FF2B5EF4-FFF2-40B4-BE49-F238E27FC236}">
                <a16:creationId xmlns:a16="http://schemas.microsoft.com/office/drawing/2014/main" id="{F55EDD09-6D06-4738-AB19-C5D2F2F7459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228600" y="5791200"/>
            <a:ext cx="2243138" cy="91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a:extLst>
              <a:ext uri="{FF2B5EF4-FFF2-40B4-BE49-F238E27FC236}">
                <a16:creationId xmlns:a16="http://schemas.microsoft.com/office/drawing/2014/main" id="{6B2BDF3C-A6DC-4DAE-9C0F-170E8C8BFB2C}"/>
              </a:ext>
            </a:extLst>
          </p:cNvPr>
          <p:cNvSpPr>
            <a:spLocks noGrp="1"/>
          </p:cNvSpPr>
          <p:nvPr>
            <p:ph type="body" sz="quarter" idx="10"/>
          </p:nvPr>
        </p:nvSpPr>
        <p:spPr>
          <a:xfrm>
            <a:off x="838200" y="2743200"/>
            <a:ext cx="7162800" cy="1174750"/>
          </a:xfrm>
        </p:spPr>
        <p:txBody>
          <a:bodyPr/>
          <a:lstStyle>
            <a:lvl1pPr marL="118872" indent="0" algn="ctr">
              <a:buNone/>
              <a:defRPr b="1">
                <a:solidFill>
                  <a:schemeClr val="bg2"/>
                </a:solidFill>
                <a:latin typeface="+mj-lt"/>
              </a:defRPr>
            </a:lvl1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C0156B4E-D95E-476F-A6C8-379847202738}"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pPr>
              <a:defRPr/>
            </a:pPr>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176DD26B-8AAE-4FCE-B81A-5D9CE8C5DE77}" type="slidenum">
              <a:rPr lang="en-US" smtClean="0"/>
              <a:pPr>
                <a:defRPr/>
              </a:pPr>
              <a:t>‹#›</a:t>
            </a:fld>
            <a:endParaRPr lang="en-US" dirty="0"/>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dirty="0"/>
              <a:t>Click icon to add picture</a:t>
            </a:r>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pPr>
              <a:defRPr/>
            </a:pPr>
            <a:endParaRPr lang="en-US" dirty="0"/>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pPr>
              <a:defRPr/>
            </a:pPr>
            <a:endParaRPr lang="en-US" dirty="0"/>
          </a:p>
        </p:txBody>
      </p:sp>
      <p:sp>
        <p:nvSpPr>
          <p:cNvPr id="7" name="Slide Number Placeholder 6"/>
          <p:cNvSpPr>
            <a:spLocks noGrp="1"/>
          </p:cNvSpPr>
          <p:nvPr>
            <p:ph type="sldNum" sz="quarter" idx="12"/>
          </p:nvPr>
        </p:nvSpPr>
        <p:spPr>
          <a:xfrm>
            <a:off x="8339328" y="1170432"/>
            <a:ext cx="733864" cy="201168"/>
          </a:xfrm>
        </p:spPr>
        <p:txBody>
          <a:bodyPr/>
          <a:lstStyle/>
          <a:p>
            <a:pPr>
              <a:defRPr/>
            </a:pPr>
            <a:fld id="{5340F34C-9F02-4060-84E7-942C0C0E102E}" type="slidenum">
              <a:rPr lang="en-US" smtClean="0"/>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Placeholder 1"/>
          <p:cNvSpPr>
            <a:spLocks noGrp="1"/>
          </p:cNvSpPr>
          <p:nvPr>
            <p:ph type="title"/>
          </p:nvPr>
        </p:nvSpPr>
        <p:spPr>
          <a:xfrm>
            <a:off x="457200" y="152400"/>
            <a:ext cx="7086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dirty="0"/>
              <a:t>Click to edit Master title style</a:t>
            </a:r>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US" dirty="0"/>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a:defRPr/>
            </a:pPr>
            <a:fld id="{6C8984CB-5A3E-41C5-AFAB-4A1398AFF026}" type="slidenum">
              <a:rPr lang="en-US" smtClean="0"/>
              <a:pPr>
                <a:defRPr/>
              </a:pPr>
              <a:t>‹#›</a:t>
            </a:fld>
            <a:endParaRPr lang="en-US" dirty="0"/>
          </a:p>
        </p:txBody>
      </p:sp>
    </p:spTree>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Lst>
  <p:txStyles>
    <p:titleStyle>
      <a:lvl1pPr algn="l" rtl="0" eaLnBrk="1" latinLnBrk="0" hangingPunct="1">
        <a:spcBef>
          <a:spcPct val="0"/>
        </a:spcBef>
        <a:buNone/>
        <a:defRPr kumimoji="0" sz="4500" b="1" kern="1200" baseline="0">
          <a:solidFill>
            <a:srgbClr val="1C75BC"/>
          </a:solidFill>
          <a:effectLst/>
          <a:latin typeface="Oranienbaum" panose="02000506080000020003" pitchFamily="2" charset="0"/>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baseline="0">
          <a:solidFill>
            <a:schemeClr val="tx1"/>
          </a:solidFill>
          <a:latin typeface="Ovo" panose="02020502070400060406" pitchFamily="18" charset="0"/>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baseline="0">
          <a:solidFill>
            <a:schemeClr val="tx1"/>
          </a:solidFill>
          <a:latin typeface="Ovo" panose="02020502070400060406" pitchFamily="18" charset="0"/>
          <a:ea typeface="+mn-ea"/>
          <a:cs typeface="+mn-cs"/>
        </a:defRPr>
      </a:lvl2pPr>
      <a:lvl3pPr marL="996696" indent="-228600" algn="l" rtl="0" eaLnBrk="1" latinLnBrk="0" hangingPunct="1">
        <a:spcBef>
          <a:spcPct val="20000"/>
        </a:spcBef>
        <a:buClr>
          <a:schemeClr val="accent3"/>
        </a:buClr>
        <a:buFont typeface="Arial"/>
        <a:buChar char="▪"/>
        <a:defRPr kumimoji="0" sz="2400" kern="1200" baseline="0">
          <a:solidFill>
            <a:schemeClr val="tx1"/>
          </a:solidFill>
          <a:latin typeface="Ovo" panose="02020502070400060406" pitchFamily="18" charset="0"/>
          <a:ea typeface="+mn-ea"/>
          <a:cs typeface="+mn-cs"/>
        </a:defRPr>
      </a:lvl3pPr>
      <a:lvl4pPr marL="1216152" indent="-182880" algn="l" rtl="0" eaLnBrk="1" latinLnBrk="0" hangingPunct="1">
        <a:spcBef>
          <a:spcPct val="20000"/>
        </a:spcBef>
        <a:buClr>
          <a:schemeClr val="accent4"/>
        </a:buClr>
        <a:buFont typeface="Arial"/>
        <a:buChar char="▪"/>
        <a:defRPr kumimoji="0" sz="2000" kern="1200" baseline="0">
          <a:solidFill>
            <a:schemeClr val="tx1"/>
          </a:solidFill>
          <a:latin typeface="Ovo" panose="02020502070400060406" pitchFamily="18" charset="0"/>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baseline="0" smtClean="0">
          <a:solidFill>
            <a:schemeClr val="tx1"/>
          </a:solidFill>
          <a:latin typeface="Ovo" panose="02020502070400060406" pitchFamily="18" charset="0"/>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chart" Target="../charts/chart12.xml"/></Relationships>
</file>

<file path=ppt/slides/_rels/slide22.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15.xml"/></Relationships>
</file>

<file path=ppt/slides/_rels/slide2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chart" Target="../charts/chart17.xml"/></Relationships>
</file>

<file path=ppt/slides/_rels/slide25.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5.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chart" Target="../charts/chart2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chart" Target="../charts/chart30.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chart" Target="../charts/chart34.xml"/></Relationships>
</file>

<file path=ppt/slides/_rels/slide42.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chart" Target="../charts/chart3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chart" Target="../charts/chart40.xml"/><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44.xml"/><Relationship Id="rId1" Type="http://schemas.openxmlformats.org/officeDocument/2006/relationships/slideLayout" Target="../slideLayouts/slideLayout7.xml"/><Relationship Id="rId4" Type="http://schemas.openxmlformats.org/officeDocument/2006/relationships/chart" Target="../charts/chart42.xml"/></Relationships>
</file>

<file path=ppt/slides/_rels/slide52.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45.xml"/><Relationship Id="rId1" Type="http://schemas.openxmlformats.org/officeDocument/2006/relationships/slideLayout" Target="../slideLayouts/slideLayout7.xml"/><Relationship Id="rId4" Type="http://schemas.openxmlformats.org/officeDocument/2006/relationships/chart" Target="../charts/chart44.xml"/></Relationships>
</file>

<file path=ppt/slides/_rels/slide53.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5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063" y="1295980"/>
            <a:ext cx="9149063" cy="4381241"/>
          </a:xfrm>
        </p:spPr>
      </p:pic>
      <p:sp>
        <p:nvSpPr>
          <p:cNvPr id="5" name="Rectangle 4"/>
          <p:cNvSpPr/>
          <p:nvPr/>
        </p:nvSpPr>
        <p:spPr>
          <a:xfrm>
            <a:off x="0" y="0"/>
            <a:ext cx="9144000" cy="1676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24665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B187CAC-E9C6-4544-9656-CB71844F6F75}"/>
              </a:ext>
            </a:extLst>
          </p:cNvPr>
          <p:cNvGraphicFramePr/>
          <p:nvPr>
            <p:extLst>
              <p:ext uri="{D42A27DB-BD31-4B8C-83A1-F6EECF244321}">
                <p14:modId xmlns:p14="http://schemas.microsoft.com/office/powerpoint/2010/main" val="2509658900"/>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6386906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58F001F-C2D4-475A-9DAA-8CBC90980127}"/>
              </a:ext>
            </a:extLst>
          </p:cNvPr>
          <p:cNvSpPr>
            <a:spLocks noGrp="1"/>
          </p:cNvSpPr>
          <p:nvPr>
            <p:ph type="title"/>
          </p:nvPr>
        </p:nvSpPr>
        <p:spPr/>
        <p:txBody>
          <a:bodyPr/>
          <a:lstStyle/>
          <a:p>
            <a:r>
              <a:rPr lang="en-US" dirty="0"/>
              <a:t>Qualifications and Training</a:t>
            </a:r>
          </a:p>
        </p:txBody>
      </p:sp>
    </p:spTree>
    <p:extLst>
      <p:ext uri="{BB962C8B-B14F-4D97-AF65-F5344CB8AC3E}">
        <p14:creationId xmlns:p14="http://schemas.microsoft.com/office/powerpoint/2010/main" val="36011817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45A313C-B4E0-4D78-AE44-B48A20D94B8B}"/>
              </a:ext>
            </a:extLst>
          </p:cNvPr>
          <p:cNvGraphicFramePr/>
          <p:nvPr>
            <p:extLst>
              <p:ext uri="{D42A27DB-BD31-4B8C-83A1-F6EECF244321}">
                <p14:modId xmlns:p14="http://schemas.microsoft.com/office/powerpoint/2010/main" val="2946970753"/>
              </p:ext>
            </p:extLst>
          </p:nvPr>
        </p:nvGraphicFramePr>
        <p:xfrm>
          <a:off x="342900" y="533400"/>
          <a:ext cx="8458200" cy="55626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26024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5911D9D-652B-4E85-9390-32FFB9EE6846}"/>
              </a:ext>
            </a:extLst>
          </p:cNvPr>
          <p:cNvGraphicFramePr/>
          <p:nvPr>
            <p:extLst>
              <p:ext uri="{D42A27DB-BD31-4B8C-83A1-F6EECF244321}">
                <p14:modId xmlns:p14="http://schemas.microsoft.com/office/powerpoint/2010/main" val="2724514805"/>
              </p:ext>
            </p:extLst>
          </p:nvPr>
        </p:nvGraphicFramePr>
        <p:xfrm>
          <a:off x="228600" y="762000"/>
          <a:ext cx="8763000" cy="52577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780892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58F001F-C2D4-475A-9DAA-8CBC90980127}"/>
              </a:ext>
            </a:extLst>
          </p:cNvPr>
          <p:cNvSpPr>
            <a:spLocks noGrp="1"/>
          </p:cNvSpPr>
          <p:nvPr>
            <p:ph type="title"/>
          </p:nvPr>
        </p:nvSpPr>
        <p:spPr/>
        <p:txBody>
          <a:bodyPr/>
          <a:lstStyle/>
          <a:p>
            <a:pPr algn="ctr"/>
            <a:r>
              <a:rPr lang="en-US" dirty="0"/>
              <a:t>Standards of Practice</a:t>
            </a:r>
          </a:p>
        </p:txBody>
      </p:sp>
    </p:spTree>
    <p:extLst>
      <p:ext uri="{BB962C8B-B14F-4D97-AF65-F5344CB8AC3E}">
        <p14:creationId xmlns:p14="http://schemas.microsoft.com/office/powerpoint/2010/main" val="3283122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9140DD9-5539-489F-A4B3-79BDCC0FFCED}"/>
              </a:ext>
            </a:extLst>
          </p:cNvPr>
          <p:cNvGraphicFramePr/>
          <p:nvPr>
            <p:extLst>
              <p:ext uri="{D42A27DB-BD31-4B8C-83A1-F6EECF244321}">
                <p14:modId xmlns:p14="http://schemas.microsoft.com/office/powerpoint/2010/main" val="1058415964"/>
              </p:ext>
            </p:extLst>
          </p:nvPr>
        </p:nvGraphicFramePr>
        <p:xfrm>
          <a:off x="228600" y="609600"/>
          <a:ext cx="8686800" cy="5791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5285760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E91113F-EA3C-4601-8D91-0A7A7338736E}"/>
              </a:ext>
            </a:extLst>
          </p:cNvPr>
          <p:cNvGraphicFramePr/>
          <p:nvPr>
            <p:extLst>
              <p:ext uri="{D42A27DB-BD31-4B8C-83A1-F6EECF244321}">
                <p14:modId xmlns:p14="http://schemas.microsoft.com/office/powerpoint/2010/main" val="373501129"/>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75330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744E5-F1F9-45DC-BF49-EE1E8313FB65}"/>
              </a:ext>
            </a:extLst>
          </p:cNvPr>
          <p:cNvSpPr>
            <a:spLocks noGrp="1"/>
          </p:cNvSpPr>
          <p:nvPr>
            <p:ph type="title"/>
          </p:nvPr>
        </p:nvSpPr>
        <p:spPr/>
        <p:txBody>
          <a:bodyPr/>
          <a:lstStyle/>
          <a:p>
            <a:pPr algn="ctr"/>
            <a:r>
              <a:rPr lang="en-US" dirty="0"/>
              <a:t>Quality Indicators</a:t>
            </a:r>
          </a:p>
        </p:txBody>
      </p:sp>
    </p:spTree>
    <p:extLst>
      <p:ext uri="{BB962C8B-B14F-4D97-AF65-F5344CB8AC3E}">
        <p14:creationId xmlns:p14="http://schemas.microsoft.com/office/powerpoint/2010/main" val="1572892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1D41AC4-DDEA-48CB-909F-6294EC7FF032}"/>
              </a:ext>
            </a:extLst>
          </p:cNvPr>
          <p:cNvGraphicFramePr/>
          <p:nvPr>
            <p:extLst>
              <p:ext uri="{D42A27DB-BD31-4B8C-83A1-F6EECF244321}">
                <p14:modId xmlns:p14="http://schemas.microsoft.com/office/powerpoint/2010/main" val="1136149477"/>
              </p:ext>
            </p:extLst>
          </p:nvPr>
        </p:nvGraphicFramePr>
        <p:xfrm>
          <a:off x="33251" y="228600"/>
          <a:ext cx="9144000" cy="6400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668268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877022B-AC1E-4C3D-8011-FFC8B1A49F61}"/>
              </a:ext>
            </a:extLst>
          </p:cNvPr>
          <p:cNvGraphicFramePr/>
          <p:nvPr>
            <p:extLst>
              <p:ext uri="{D42A27DB-BD31-4B8C-83A1-F6EECF244321}">
                <p14:modId xmlns:p14="http://schemas.microsoft.com/office/powerpoint/2010/main" val="1908983044"/>
              </p:ext>
            </p:extLst>
          </p:nvPr>
        </p:nvGraphicFramePr>
        <p:xfrm>
          <a:off x="0" y="0"/>
          <a:ext cx="9144000" cy="6857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42874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3352479"/>
            <a:ext cx="8077200" cy="1673352"/>
          </a:xfrm>
        </p:spPr>
        <p:txBody>
          <a:bodyPr>
            <a:normAutofit/>
          </a:bodyPr>
          <a:lstStyle/>
          <a:p>
            <a:pPr algn="ctr"/>
            <a:r>
              <a:rPr lang="en-US" sz="2400" b="0" dirty="0">
                <a:latin typeface="Bookman Old Style" panose="02050604050505020204" pitchFamily="18" charset="0"/>
              </a:rPr>
              <a:t>May 17, 2019</a:t>
            </a:r>
            <a:br>
              <a:rPr lang="en-US" sz="2400" b="0" dirty="0">
                <a:latin typeface="Bookman Old Style" panose="02050604050505020204" pitchFamily="18" charset="0"/>
              </a:rPr>
            </a:br>
            <a:r>
              <a:rPr lang="en-US" sz="2400" b="0" dirty="0">
                <a:latin typeface="Bookman Old Style" panose="02050604050505020204" pitchFamily="18" charset="0"/>
              </a:rPr>
              <a:t>9:30 a.m.</a:t>
            </a:r>
          </a:p>
        </p:txBody>
      </p:sp>
      <p:sp>
        <p:nvSpPr>
          <p:cNvPr id="3" name="Subtitle 2"/>
          <p:cNvSpPr>
            <a:spLocks noGrp="1"/>
          </p:cNvSpPr>
          <p:nvPr>
            <p:ph type="subTitle" idx="1"/>
          </p:nvPr>
        </p:nvSpPr>
        <p:spPr>
          <a:xfrm>
            <a:off x="533400" y="1828800"/>
            <a:ext cx="8077200" cy="1499616"/>
          </a:xfrm>
        </p:spPr>
        <p:txBody>
          <a:bodyPr/>
          <a:lstStyle/>
          <a:p>
            <a:pPr algn="ctr"/>
            <a:r>
              <a:rPr lang="en-US" sz="3200" dirty="0">
                <a:latin typeface="Bookman Old Style" panose="02050604050505020204" pitchFamily="18" charset="0"/>
                <a:ea typeface="Tahoma" panose="020B0604030504040204" pitchFamily="34" charset="0"/>
                <a:cs typeface="Tahoma" panose="020B0604030504040204" pitchFamily="34" charset="0"/>
              </a:rPr>
              <a:t>2018 Study of Legal Representation in Child Protective Services Cases</a:t>
            </a:r>
          </a:p>
          <a:p>
            <a:endParaRPr lang="en-US" dirty="0">
              <a:latin typeface="Bookman Old Style" panose="02050604050505020204" pitchFamily="18" charset="0"/>
            </a:endParaRPr>
          </a:p>
        </p:txBody>
      </p:sp>
    </p:spTree>
    <p:extLst>
      <p:ext uri="{BB962C8B-B14F-4D97-AF65-F5344CB8AC3E}">
        <p14:creationId xmlns:p14="http://schemas.microsoft.com/office/powerpoint/2010/main" val="8572811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378C55-CB32-465A-9A05-002B03AFD083}"/>
              </a:ext>
            </a:extLst>
          </p:cNvPr>
          <p:cNvSpPr>
            <a:spLocks noGrp="1"/>
          </p:cNvSpPr>
          <p:nvPr>
            <p:ph type="title"/>
          </p:nvPr>
        </p:nvSpPr>
        <p:spPr/>
        <p:txBody>
          <a:bodyPr/>
          <a:lstStyle/>
          <a:p>
            <a:pPr algn="ctr"/>
            <a:r>
              <a:rPr lang="en-US" dirty="0"/>
              <a:t>Compensation</a:t>
            </a:r>
          </a:p>
        </p:txBody>
      </p:sp>
    </p:spTree>
    <p:extLst>
      <p:ext uri="{BB962C8B-B14F-4D97-AF65-F5344CB8AC3E}">
        <p14:creationId xmlns:p14="http://schemas.microsoft.com/office/powerpoint/2010/main" val="3248667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FA9C71C-9CE2-4650-964F-4071EAD9C4DD}"/>
              </a:ext>
            </a:extLst>
          </p:cNvPr>
          <p:cNvGraphicFramePr/>
          <p:nvPr>
            <p:extLst>
              <p:ext uri="{D42A27DB-BD31-4B8C-83A1-F6EECF244321}">
                <p14:modId xmlns:p14="http://schemas.microsoft.com/office/powerpoint/2010/main" val="792087754"/>
              </p:ext>
            </p:extLst>
          </p:nvPr>
        </p:nvGraphicFramePr>
        <p:xfrm>
          <a:off x="0" y="0"/>
          <a:ext cx="4572000" cy="685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1EF8A171-1F78-4926-AC2D-96BA666CA856}"/>
              </a:ext>
            </a:extLst>
          </p:cNvPr>
          <p:cNvGraphicFramePr/>
          <p:nvPr>
            <p:extLst>
              <p:ext uri="{D42A27DB-BD31-4B8C-83A1-F6EECF244321}">
                <p14:modId xmlns:p14="http://schemas.microsoft.com/office/powerpoint/2010/main" val="1628515577"/>
              </p:ext>
            </p:extLst>
          </p:nvPr>
        </p:nvGraphicFramePr>
        <p:xfrm>
          <a:off x="4572000" y="0"/>
          <a:ext cx="4572000" cy="685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18943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87C18B2-8FDA-4F9F-B6F2-FA18B5E554DB}"/>
              </a:ext>
            </a:extLst>
          </p:cNvPr>
          <p:cNvGraphicFramePr/>
          <p:nvPr>
            <p:extLst>
              <p:ext uri="{D42A27DB-BD31-4B8C-83A1-F6EECF244321}">
                <p14:modId xmlns:p14="http://schemas.microsoft.com/office/powerpoint/2010/main" val="1852293273"/>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9481746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97BF807-17DD-4450-9ECB-DBE90BE1478D}"/>
              </a:ext>
            </a:extLst>
          </p:cNvPr>
          <p:cNvGraphicFramePr/>
          <p:nvPr>
            <p:extLst>
              <p:ext uri="{D42A27DB-BD31-4B8C-83A1-F6EECF244321}">
                <p14:modId xmlns:p14="http://schemas.microsoft.com/office/powerpoint/2010/main" val="633411400"/>
              </p:ext>
            </p:extLst>
          </p:nvPr>
        </p:nvGraphicFramePr>
        <p:xfrm>
          <a:off x="0" y="-33068"/>
          <a:ext cx="4572000" cy="685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4275EE8C-4769-480B-88E6-FC8560E7F151}"/>
              </a:ext>
            </a:extLst>
          </p:cNvPr>
          <p:cNvGraphicFramePr/>
          <p:nvPr>
            <p:extLst>
              <p:ext uri="{D42A27DB-BD31-4B8C-83A1-F6EECF244321}">
                <p14:modId xmlns:p14="http://schemas.microsoft.com/office/powerpoint/2010/main" val="52234109"/>
              </p:ext>
            </p:extLst>
          </p:nvPr>
        </p:nvGraphicFramePr>
        <p:xfrm>
          <a:off x="4572000" y="0"/>
          <a:ext cx="4572000" cy="685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48276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730982D-CA5F-48B4-B50F-C7A5C1B718FD}"/>
              </a:ext>
            </a:extLst>
          </p:cNvPr>
          <p:cNvGraphicFramePr/>
          <p:nvPr>
            <p:extLst/>
          </p:nvPr>
        </p:nvGraphicFramePr>
        <p:xfrm>
          <a:off x="0" y="0"/>
          <a:ext cx="4648200" cy="685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354A2BA8-314D-4858-8759-DAB83707B187}"/>
              </a:ext>
            </a:extLst>
          </p:cNvPr>
          <p:cNvGraphicFramePr/>
          <p:nvPr>
            <p:extLst/>
          </p:nvPr>
        </p:nvGraphicFramePr>
        <p:xfrm>
          <a:off x="4572000" y="0"/>
          <a:ext cx="4572000" cy="685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33817849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1500-000019000000}"/>
              </a:ext>
            </a:extLst>
          </p:cNvPr>
          <p:cNvGraphicFramePr/>
          <p:nvPr>
            <p:extLst>
              <p:ext uri="{D42A27DB-BD31-4B8C-83A1-F6EECF244321}">
                <p14:modId xmlns:p14="http://schemas.microsoft.com/office/powerpoint/2010/main" val="419450851"/>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4542481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CAD807-571D-49C4-81BE-56C880FB1DDB}"/>
              </a:ext>
            </a:extLst>
          </p:cNvPr>
          <p:cNvSpPr>
            <a:spLocks noGrp="1"/>
          </p:cNvSpPr>
          <p:nvPr>
            <p:ph type="title"/>
          </p:nvPr>
        </p:nvSpPr>
        <p:spPr/>
        <p:txBody>
          <a:bodyPr/>
          <a:lstStyle/>
          <a:p>
            <a:pPr algn="ctr"/>
            <a:r>
              <a:rPr lang="en-US" dirty="0"/>
              <a:t>Attorney Resources</a:t>
            </a:r>
          </a:p>
        </p:txBody>
      </p:sp>
    </p:spTree>
    <p:extLst>
      <p:ext uri="{BB962C8B-B14F-4D97-AF65-F5344CB8AC3E}">
        <p14:creationId xmlns:p14="http://schemas.microsoft.com/office/powerpoint/2010/main" val="42835300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1500-000015000000}"/>
              </a:ext>
            </a:extLst>
          </p:cNvPr>
          <p:cNvGraphicFramePr/>
          <p:nvPr>
            <p:extLst>
              <p:ext uri="{D42A27DB-BD31-4B8C-83A1-F6EECF244321}">
                <p14:modId xmlns:p14="http://schemas.microsoft.com/office/powerpoint/2010/main" val="3661243530"/>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309562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AC8FC67F-E7CD-4084-961E-E1BD416A74CA}"/>
              </a:ext>
            </a:extLst>
          </p:cNvPr>
          <p:cNvSpPr>
            <a:spLocks noGrp="1"/>
          </p:cNvSpPr>
          <p:nvPr>
            <p:ph type="title"/>
          </p:nvPr>
        </p:nvSpPr>
        <p:spPr/>
        <p:txBody>
          <a:bodyPr/>
          <a:lstStyle/>
          <a:p>
            <a:pPr algn="ctr"/>
            <a:r>
              <a:rPr lang="en-US" dirty="0"/>
              <a:t>Attorneys for Children</a:t>
            </a:r>
          </a:p>
        </p:txBody>
      </p:sp>
    </p:spTree>
    <p:extLst>
      <p:ext uri="{BB962C8B-B14F-4D97-AF65-F5344CB8AC3E}">
        <p14:creationId xmlns:p14="http://schemas.microsoft.com/office/powerpoint/2010/main" val="32608474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0C64FBB-8791-4035-8DC8-CCEC42B483C0}"/>
              </a:ext>
            </a:extLst>
          </p:cNvPr>
          <p:cNvGraphicFramePr/>
          <p:nvPr>
            <p:extLst>
              <p:ext uri="{D42A27DB-BD31-4B8C-83A1-F6EECF244321}">
                <p14:modId xmlns:p14="http://schemas.microsoft.com/office/powerpoint/2010/main" val="3340244187"/>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5865476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graphicFrame>
        <p:nvGraphicFramePr>
          <p:cNvPr id="2" name="Object 1">
            <a:extLst>
              <a:ext uri="{FF2B5EF4-FFF2-40B4-BE49-F238E27FC236}">
                <a16:creationId xmlns:a16="http://schemas.microsoft.com/office/drawing/2014/main" id="{BC460B85-B86D-46E5-8590-B7F812B5A67E}"/>
              </a:ext>
            </a:extLst>
          </p:cNvPr>
          <p:cNvGraphicFramePr>
            <a:graphicFrameLocks noChangeAspect="1"/>
          </p:cNvGraphicFramePr>
          <p:nvPr>
            <p:extLst>
              <p:ext uri="{D42A27DB-BD31-4B8C-83A1-F6EECF244321}">
                <p14:modId xmlns:p14="http://schemas.microsoft.com/office/powerpoint/2010/main" val="2843879275"/>
              </p:ext>
            </p:extLst>
          </p:nvPr>
        </p:nvGraphicFramePr>
        <p:xfrm>
          <a:off x="164835" y="1600200"/>
          <a:ext cx="8979165" cy="5410200"/>
        </p:xfrm>
        <a:graphic>
          <a:graphicData uri="http://schemas.openxmlformats.org/presentationml/2006/ole">
            <mc:AlternateContent xmlns:mc="http://schemas.openxmlformats.org/markup-compatibility/2006">
              <mc:Choice xmlns:v="urn:schemas-microsoft-com:vml" Requires="v">
                <p:oleObj spid="_x0000_s1067" name="Document" r:id="rId4" imgW="6725700" imgH="3664514" progId="Word.Document.12">
                  <p:embed/>
                </p:oleObj>
              </mc:Choice>
              <mc:Fallback>
                <p:oleObj name="Document" r:id="rId4" imgW="6725700" imgH="3664514" progId="Word.Document.12">
                  <p:embed/>
                  <p:pic>
                    <p:nvPicPr>
                      <p:cNvPr id="0" name=""/>
                      <p:cNvPicPr/>
                      <p:nvPr/>
                    </p:nvPicPr>
                    <p:blipFill>
                      <a:blip r:embed="rId5"/>
                      <a:stretch>
                        <a:fillRect/>
                      </a:stretch>
                    </p:blipFill>
                    <p:spPr>
                      <a:xfrm>
                        <a:off x="164835" y="1600200"/>
                        <a:ext cx="8979165" cy="5410200"/>
                      </a:xfrm>
                      <a:prstGeom prst="rect">
                        <a:avLst/>
                      </a:prstGeom>
                    </p:spPr>
                  </p:pic>
                </p:oleObj>
              </mc:Fallback>
            </mc:AlternateContent>
          </a:graphicData>
        </a:graphic>
      </p:graphicFrame>
      <p:sp>
        <p:nvSpPr>
          <p:cNvPr id="3" name="Title 2">
            <a:extLst>
              <a:ext uri="{FF2B5EF4-FFF2-40B4-BE49-F238E27FC236}">
                <a16:creationId xmlns:a16="http://schemas.microsoft.com/office/drawing/2014/main" id="{4FD947A6-BCE9-41DD-A563-310C8EEBB3A4}"/>
              </a:ext>
            </a:extLst>
          </p:cNvPr>
          <p:cNvSpPr>
            <a:spLocks noGrp="1"/>
          </p:cNvSpPr>
          <p:nvPr>
            <p:ph type="title"/>
          </p:nvPr>
        </p:nvSpPr>
        <p:spPr/>
        <p:txBody>
          <a:bodyPr/>
          <a:lstStyle/>
          <a:p>
            <a:r>
              <a:rPr lang="en-US" dirty="0"/>
              <a:t>Participants</a:t>
            </a:r>
          </a:p>
        </p:txBody>
      </p:sp>
    </p:spTree>
    <p:extLst>
      <p:ext uri="{BB962C8B-B14F-4D97-AF65-F5344CB8AC3E}">
        <p14:creationId xmlns:p14="http://schemas.microsoft.com/office/powerpoint/2010/main" val="21073374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BFDC1AE-B6D7-4B65-9E7D-B7AAE69D70D4}"/>
              </a:ext>
            </a:extLst>
          </p:cNvPr>
          <p:cNvGraphicFramePr/>
          <p:nvPr>
            <p:extLst/>
          </p:nvPr>
        </p:nvGraphicFramePr>
        <p:xfrm>
          <a:off x="4572000" y="0"/>
          <a:ext cx="4572000" cy="68580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Chart 2">
            <a:extLst>
              <a:ext uri="{FF2B5EF4-FFF2-40B4-BE49-F238E27FC236}">
                <a16:creationId xmlns:a16="http://schemas.microsoft.com/office/drawing/2014/main" id="{300613E6-5EFC-45E9-8885-E4219BD96E31}"/>
              </a:ext>
            </a:extLst>
          </p:cNvPr>
          <p:cNvGraphicFramePr/>
          <p:nvPr>
            <p:extLst/>
          </p:nvPr>
        </p:nvGraphicFramePr>
        <p:xfrm>
          <a:off x="0" y="0"/>
          <a:ext cx="4572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835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DA87DA7-122D-4EC4-B9DA-F99E7F192849}"/>
              </a:ext>
            </a:extLst>
          </p:cNvPr>
          <p:cNvGraphicFramePr/>
          <p:nvPr>
            <p:extLst/>
          </p:nvPr>
        </p:nvGraphicFramePr>
        <p:xfrm>
          <a:off x="0" y="381000"/>
          <a:ext cx="9144000" cy="6324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1824179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B5CC362-D443-4FA5-9783-A30E930192BA}"/>
              </a:ext>
            </a:extLst>
          </p:cNvPr>
          <p:cNvGraphicFramePr/>
          <p:nvPr>
            <p:extLst>
              <p:ext uri="{D42A27DB-BD31-4B8C-83A1-F6EECF244321}">
                <p14:modId xmlns:p14="http://schemas.microsoft.com/office/powerpoint/2010/main" val="2388710102"/>
              </p:ext>
            </p:extLst>
          </p:nvPr>
        </p:nvGraphicFramePr>
        <p:xfrm>
          <a:off x="0" y="0"/>
          <a:ext cx="9144000" cy="6857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317748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98E305D-38C5-40B0-9509-5EF8C517221A}"/>
              </a:ext>
            </a:extLst>
          </p:cNvPr>
          <p:cNvGraphicFramePr/>
          <p:nvPr>
            <p:extLst>
              <p:ext uri="{D42A27DB-BD31-4B8C-83A1-F6EECF244321}">
                <p14:modId xmlns:p14="http://schemas.microsoft.com/office/powerpoint/2010/main" val="300152750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183550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46CC6D9-1016-4403-9740-B0199050709D}"/>
              </a:ext>
            </a:extLst>
          </p:cNvPr>
          <p:cNvGraphicFramePr/>
          <p:nvPr>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208269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6D6A8294-1F3E-494A-97FB-4F156BC99558}"/>
              </a:ext>
            </a:extLst>
          </p:cNvPr>
          <p:cNvGraphicFramePr/>
          <p:nvPr>
            <p:extLst>
              <p:ext uri="{D42A27DB-BD31-4B8C-83A1-F6EECF244321}">
                <p14:modId xmlns:p14="http://schemas.microsoft.com/office/powerpoint/2010/main" val="2869751644"/>
              </p:ext>
            </p:extLst>
          </p:nvPr>
        </p:nvGraphicFramePr>
        <p:xfrm>
          <a:off x="0" y="0"/>
          <a:ext cx="9143999"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70317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573E639-8970-4FD1-9615-2F147D720E49}"/>
              </a:ext>
            </a:extLst>
          </p:cNvPr>
          <p:cNvGraphicFramePr/>
          <p:nvPr>
            <p:extLst>
              <p:ext uri="{D42A27DB-BD31-4B8C-83A1-F6EECF244321}">
                <p14:modId xmlns:p14="http://schemas.microsoft.com/office/powerpoint/2010/main" val="3727147952"/>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45780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35B24FB9-9CB2-4DE4-B359-E16E0C40B6A3}"/>
              </a:ext>
            </a:extLst>
          </p:cNvPr>
          <p:cNvGraphicFramePr/>
          <p:nvPr>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27912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DBC11092-D65A-4D5B-A8F7-687DEC6531FC}"/>
              </a:ext>
            </a:extLst>
          </p:cNvPr>
          <p:cNvGraphicFramePr/>
          <p:nvPr>
            <p:extLst/>
          </p:nvPr>
        </p:nvGraphicFramePr>
        <p:xfrm>
          <a:off x="838200" y="685800"/>
          <a:ext cx="7467600" cy="56387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4312493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D1790BB-17C0-4F5D-833A-8FF3E8A8F83B}"/>
              </a:ext>
            </a:extLst>
          </p:cNvPr>
          <p:cNvGraphicFramePr/>
          <p:nvPr>
            <p:extLst>
              <p:ext uri="{D42A27DB-BD31-4B8C-83A1-F6EECF244321}">
                <p14:modId xmlns:p14="http://schemas.microsoft.com/office/powerpoint/2010/main" val="470340335"/>
              </p:ext>
            </p:extLst>
          </p:nvPr>
        </p:nvGraphicFramePr>
        <p:xfrm>
          <a:off x="0" y="533399"/>
          <a:ext cx="9144000" cy="59436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737745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auto">
              <a:spcAft>
                <a:spcPts val="0"/>
              </a:spcAft>
              <a:defRPr/>
            </a:pPr>
            <a:r>
              <a:rPr lang="en-US" dirty="0">
                <a:latin typeface="+mj-lt"/>
              </a:rPr>
              <a:t>Limitations</a:t>
            </a:r>
          </a:p>
        </p:txBody>
      </p:sp>
      <p:graphicFrame>
        <p:nvGraphicFramePr>
          <p:cNvPr id="5" name="Content Placeholder 4">
            <a:extLst>
              <a:ext uri="{FF2B5EF4-FFF2-40B4-BE49-F238E27FC236}">
                <a16:creationId xmlns:a16="http://schemas.microsoft.com/office/drawing/2014/main" id="{3F8D4DEC-CED2-40E0-A04E-C4189DD05A2F}"/>
              </a:ext>
            </a:extLst>
          </p:cNvPr>
          <p:cNvGraphicFramePr>
            <a:graphicFrameLocks noGrp="1"/>
          </p:cNvGraphicFramePr>
          <p:nvPr>
            <p:ph idx="1"/>
            <p:extLst>
              <p:ext uri="{D42A27DB-BD31-4B8C-83A1-F6EECF244321}">
                <p14:modId xmlns:p14="http://schemas.microsoft.com/office/powerpoint/2010/main" val="3699993511"/>
              </p:ext>
            </p:extLst>
          </p:nvPr>
        </p:nvGraphicFramePr>
        <p:xfrm>
          <a:off x="457200" y="1676399"/>
          <a:ext cx="8229600" cy="495300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262048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569C1FC-0400-4630-8B3F-C2141567B770}"/>
              </a:ext>
            </a:extLst>
          </p:cNvPr>
          <p:cNvGraphicFramePr/>
          <p:nvPr>
            <p:extLst>
              <p:ext uri="{D42A27DB-BD31-4B8C-83A1-F6EECF244321}">
                <p14:modId xmlns:p14="http://schemas.microsoft.com/office/powerpoint/2010/main" val="497023508"/>
              </p:ext>
            </p:extLst>
          </p:nvPr>
        </p:nvGraphicFramePr>
        <p:xfrm>
          <a:off x="0" y="0"/>
          <a:ext cx="9144000" cy="6857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831636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684E887-2113-4F47-83B2-660304254176}"/>
              </a:ext>
            </a:extLst>
          </p:cNvPr>
          <p:cNvGraphicFramePr/>
          <p:nvPr>
            <p:extLst>
              <p:ext uri="{D42A27DB-BD31-4B8C-83A1-F6EECF244321}">
                <p14:modId xmlns:p14="http://schemas.microsoft.com/office/powerpoint/2010/main" val="1660448948"/>
              </p:ext>
            </p:extLst>
          </p:nvPr>
        </p:nvGraphicFramePr>
        <p:xfrm>
          <a:off x="0" y="0"/>
          <a:ext cx="4572000" cy="685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BABB1634-93BD-49FE-B3E7-F37782FF0BDC}"/>
              </a:ext>
            </a:extLst>
          </p:cNvPr>
          <p:cNvGraphicFramePr/>
          <p:nvPr>
            <p:extLst>
              <p:ext uri="{D42A27DB-BD31-4B8C-83A1-F6EECF244321}">
                <p14:modId xmlns:p14="http://schemas.microsoft.com/office/powerpoint/2010/main" val="730218115"/>
              </p:ext>
            </p:extLst>
          </p:nvPr>
        </p:nvGraphicFramePr>
        <p:xfrm>
          <a:off x="4572000" y="0"/>
          <a:ext cx="4572000" cy="685799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40460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7A269C0A-89A6-4ECD-82C3-E7020C7C934A}"/>
              </a:ext>
            </a:extLst>
          </p:cNvPr>
          <p:cNvGraphicFramePr/>
          <p:nvPr>
            <p:extLst>
              <p:ext uri="{D42A27DB-BD31-4B8C-83A1-F6EECF244321}">
                <p14:modId xmlns:p14="http://schemas.microsoft.com/office/powerpoint/2010/main" val="973454412"/>
              </p:ext>
            </p:extLst>
          </p:nvPr>
        </p:nvGraphicFramePr>
        <p:xfrm>
          <a:off x="0" y="0"/>
          <a:ext cx="9144000" cy="6857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224055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C70633C-450B-45DF-AE3E-158609BE0978}"/>
              </a:ext>
            </a:extLst>
          </p:cNvPr>
          <p:cNvGraphicFramePr/>
          <p:nvPr>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04911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C9494D-CC9A-4E38-A963-7F2ABB8B2B43}"/>
              </a:ext>
            </a:extLst>
          </p:cNvPr>
          <p:cNvSpPr>
            <a:spLocks noGrp="1"/>
          </p:cNvSpPr>
          <p:nvPr>
            <p:ph type="title"/>
          </p:nvPr>
        </p:nvSpPr>
        <p:spPr/>
        <p:txBody>
          <a:bodyPr/>
          <a:lstStyle/>
          <a:p>
            <a:pPr algn="ctr"/>
            <a:r>
              <a:rPr lang="en-US" dirty="0"/>
              <a:t>Attorneys for Parents</a:t>
            </a:r>
          </a:p>
        </p:txBody>
      </p:sp>
    </p:spTree>
    <p:extLst>
      <p:ext uri="{BB962C8B-B14F-4D97-AF65-F5344CB8AC3E}">
        <p14:creationId xmlns:p14="http://schemas.microsoft.com/office/powerpoint/2010/main" val="365939805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B00-000002000000}"/>
              </a:ext>
            </a:extLst>
          </p:cNvPr>
          <p:cNvGraphicFramePr/>
          <p:nvPr>
            <p:extLst>
              <p:ext uri="{D42A27DB-BD31-4B8C-83A1-F6EECF244321}">
                <p14:modId xmlns:p14="http://schemas.microsoft.com/office/powerpoint/2010/main" val="2846573627"/>
              </p:ext>
            </p:extLst>
          </p:nvPr>
        </p:nvGraphicFramePr>
        <p:xfrm>
          <a:off x="0" y="609600"/>
          <a:ext cx="9144000" cy="5029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054771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B00-000002000000}"/>
              </a:ext>
            </a:extLst>
          </p:cNvPr>
          <p:cNvGraphicFramePr/>
          <p:nvPr>
            <p:extLst>
              <p:ext uri="{D42A27DB-BD31-4B8C-83A1-F6EECF244321}">
                <p14:modId xmlns:p14="http://schemas.microsoft.com/office/powerpoint/2010/main" val="2299216605"/>
              </p:ext>
            </p:extLst>
          </p:nvPr>
        </p:nvGraphicFramePr>
        <p:xfrm>
          <a:off x="0" y="914400"/>
          <a:ext cx="9144000" cy="4953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305541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3">
            <a:extLst>
              <a:ext uri="{FF2B5EF4-FFF2-40B4-BE49-F238E27FC236}">
                <a16:creationId xmlns:a16="http://schemas.microsoft.com/office/drawing/2014/main" id="{B794B422-6036-4D09-A302-63C450BF3FCA}"/>
              </a:ext>
            </a:extLst>
          </p:cNvPr>
          <p:cNvSpPr>
            <a:spLocks noGrp="1"/>
          </p:cNvSpPr>
          <p:nvPr>
            <p:ph type="title"/>
          </p:nvPr>
        </p:nvSpPr>
        <p:spPr/>
        <p:txBody>
          <a:bodyPr>
            <a:normAutofit fontScale="90000"/>
          </a:bodyPr>
          <a:lstStyle/>
          <a:p>
            <a:pPr algn="ctr"/>
            <a:r>
              <a:rPr lang="en-US" dirty="0"/>
              <a:t>Quality of Court-Appointed and DFPS Attorneys</a:t>
            </a:r>
          </a:p>
        </p:txBody>
      </p:sp>
    </p:spTree>
    <p:extLst>
      <p:ext uri="{BB962C8B-B14F-4D97-AF65-F5344CB8AC3E}">
        <p14:creationId xmlns:p14="http://schemas.microsoft.com/office/powerpoint/2010/main" val="3683718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4BBFB69-29BC-43EF-A5CC-4DD18CF1D265}"/>
              </a:ext>
            </a:extLst>
          </p:cNvPr>
          <p:cNvGraphicFramePr/>
          <p:nvPr>
            <p:extLst>
              <p:ext uri="{D42A27DB-BD31-4B8C-83A1-F6EECF244321}">
                <p14:modId xmlns:p14="http://schemas.microsoft.com/office/powerpoint/2010/main" val="1915992463"/>
              </p:ext>
            </p:extLst>
          </p:nvPr>
        </p:nvGraphicFramePr>
        <p:xfrm>
          <a:off x="0" y="0"/>
          <a:ext cx="9143999" cy="807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057347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1B51E9FC-FBEF-48A5-8B52-DA5BC1A6AC8F}"/>
              </a:ext>
            </a:extLst>
          </p:cNvPr>
          <p:cNvSpPr>
            <a:spLocks noGrp="1"/>
          </p:cNvSpPr>
          <p:nvPr>
            <p:ph type="title"/>
          </p:nvPr>
        </p:nvSpPr>
        <p:spPr/>
        <p:txBody>
          <a:bodyPr/>
          <a:lstStyle/>
          <a:p>
            <a:pPr algn="ctr"/>
            <a:r>
              <a:rPr lang="en-US" dirty="0"/>
              <a:t>Oversight and Accountability</a:t>
            </a:r>
          </a:p>
        </p:txBody>
      </p:sp>
    </p:spTree>
    <p:extLst>
      <p:ext uri="{BB962C8B-B14F-4D97-AF65-F5344CB8AC3E}">
        <p14:creationId xmlns:p14="http://schemas.microsoft.com/office/powerpoint/2010/main" val="10835487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6380-EC34-4BDD-902E-1D63BEC1358C}"/>
              </a:ext>
            </a:extLst>
          </p:cNvPr>
          <p:cNvSpPr>
            <a:spLocks noGrp="1"/>
          </p:cNvSpPr>
          <p:nvPr>
            <p:ph type="title"/>
          </p:nvPr>
        </p:nvSpPr>
        <p:spPr>
          <a:xfrm>
            <a:off x="1219200" y="2743200"/>
            <a:ext cx="7086600" cy="1251062"/>
          </a:xfrm>
        </p:spPr>
        <p:txBody>
          <a:bodyPr>
            <a:normAutofit fontScale="90000"/>
          </a:bodyPr>
          <a:lstStyle/>
          <a:p>
            <a:pPr algn="ctr"/>
            <a:r>
              <a:rPr lang="en-US" dirty="0"/>
              <a:t>Quantity of Available Attorneys</a:t>
            </a:r>
          </a:p>
        </p:txBody>
      </p:sp>
    </p:spTree>
    <p:extLst>
      <p:ext uri="{BB962C8B-B14F-4D97-AF65-F5344CB8AC3E}">
        <p14:creationId xmlns:p14="http://schemas.microsoft.com/office/powerpoint/2010/main" val="7643689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B4659249-6E70-49F6-91A0-D888293D67CB}"/>
              </a:ext>
            </a:extLst>
          </p:cNvPr>
          <p:cNvGraphicFramePr/>
          <p:nvPr>
            <p:extLst>
              <p:ext uri="{D42A27DB-BD31-4B8C-83A1-F6EECF244321}">
                <p14:modId xmlns:p14="http://schemas.microsoft.com/office/powerpoint/2010/main" val="3400804979"/>
              </p:ext>
            </p:extLst>
          </p:nvPr>
        </p:nvGraphicFramePr>
        <p:xfrm>
          <a:off x="0" y="685800"/>
          <a:ext cx="9144000" cy="510540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80753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AF90AE-CF03-4C7D-A6FB-1ECC7EDFF492}"/>
              </a:ext>
            </a:extLst>
          </p:cNvPr>
          <p:cNvGraphicFramePr/>
          <p:nvPr>
            <p:extLst>
              <p:ext uri="{D42A27DB-BD31-4B8C-83A1-F6EECF244321}">
                <p14:modId xmlns:p14="http://schemas.microsoft.com/office/powerpoint/2010/main" val="2025144894"/>
              </p:ext>
            </p:extLst>
          </p:nvPr>
        </p:nvGraphicFramePr>
        <p:xfrm>
          <a:off x="0" y="0"/>
          <a:ext cx="4572000" cy="685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70C89322-306F-4DBD-833F-F13DC40B9F7F}"/>
              </a:ext>
            </a:extLst>
          </p:cNvPr>
          <p:cNvGraphicFramePr/>
          <p:nvPr>
            <p:extLst>
              <p:ext uri="{D42A27DB-BD31-4B8C-83A1-F6EECF244321}">
                <p14:modId xmlns:p14="http://schemas.microsoft.com/office/powerpoint/2010/main" val="3853537375"/>
              </p:ext>
            </p:extLst>
          </p:nvPr>
        </p:nvGraphicFramePr>
        <p:xfrm>
          <a:off x="4572000" y="0"/>
          <a:ext cx="4572000" cy="685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26779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4A66F4C-6CA6-4A23-AF1F-F7BF781F5196}"/>
              </a:ext>
            </a:extLst>
          </p:cNvPr>
          <p:cNvGraphicFramePr/>
          <p:nvPr>
            <p:extLst>
              <p:ext uri="{D42A27DB-BD31-4B8C-83A1-F6EECF244321}">
                <p14:modId xmlns:p14="http://schemas.microsoft.com/office/powerpoint/2010/main" val="492940516"/>
              </p:ext>
            </p:extLst>
          </p:nvPr>
        </p:nvGraphicFramePr>
        <p:xfrm>
          <a:off x="0" y="0"/>
          <a:ext cx="4572000" cy="685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a:extLst>
              <a:ext uri="{FF2B5EF4-FFF2-40B4-BE49-F238E27FC236}">
                <a16:creationId xmlns:a16="http://schemas.microsoft.com/office/drawing/2014/main" id="{00000000-0008-0000-0800-000003000000}"/>
              </a:ext>
            </a:extLst>
          </p:cNvPr>
          <p:cNvGraphicFramePr/>
          <p:nvPr>
            <p:extLst>
              <p:ext uri="{D42A27DB-BD31-4B8C-83A1-F6EECF244321}">
                <p14:modId xmlns:p14="http://schemas.microsoft.com/office/powerpoint/2010/main" val="3350326691"/>
              </p:ext>
            </p:extLst>
          </p:nvPr>
        </p:nvGraphicFramePr>
        <p:xfrm>
          <a:off x="4572000" y="0"/>
          <a:ext cx="4572000" cy="685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579652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70F0E5B-2D1D-4E2C-AB94-E570A54D0853}"/>
              </a:ext>
            </a:extLst>
          </p:cNvPr>
          <p:cNvGraphicFramePr/>
          <p:nvPr>
            <p:extLst>
              <p:ext uri="{D42A27DB-BD31-4B8C-83A1-F6EECF244321}">
                <p14:modId xmlns:p14="http://schemas.microsoft.com/office/powerpoint/2010/main" val="2472172603"/>
              </p:ext>
            </p:extLst>
          </p:nvPr>
        </p:nvGraphicFramePr>
        <p:xfrm>
          <a:off x="0" y="0"/>
          <a:ext cx="9143999"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320130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0C00-000002000000}"/>
              </a:ext>
            </a:extLst>
          </p:cNvPr>
          <p:cNvGraphicFramePr/>
          <p:nvPr>
            <p:extLst>
              <p:ext uri="{D42A27DB-BD31-4B8C-83A1-F6EECF244321}">
                <p14:modId xmlns:p14="http://schemas.microsoft.com/office/powerpoint/2010/main" val="381576034"/>
              </p:ext>
            </p:extLst>
          </p:nvPr>
        </p:nvGraphicFramePr>
        <p:xfrm>
          <a:off x="0" y="0"/>
          <a:ext cx="9143999"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53320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083D910F-6D75-444E-8C4B-16EB57DEEA6B}"/>
              </a:ext>
            </a:extLst>
          </p:cNvPr>
          <p:cNvSpPr>
            <a:spLocks noGrp="1"/>
          </p:cNvSpPr>
          <p:nvPr>
            <p:ph type="title"/>
          </p:nvPr>
        </p:nvSpPr>
        <p:spPr/>
        <p:txBody>
          <a:bodyPr>
            <a:normAutofit fontScale="90000"/>
          </a:bodyPr>
          <a:lstStyle/>
          <a:p>
            <a:pPr algn="ctr"/>
            <a:r>
              <a:rPr lang="en-US" dirty="0"/>
              <a:t>Stakeholder Support for Reform</a:t>
            </a:r>
          </a:p>
        </p:txBody>
      </p:sp>
    </p:spTree>
    <p:extLst>
      <p:ext uri="{BB962C8B-B14F-4D97-AF65-F5344CB8AC3E}">
        <p14:creationId xmlns:p14="http://schemas.microsoft.com/office/powerpoint/2010/main" val="67465119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4D461C40-06E1-4EF9-87E0-0C2A72E94ED9}"/>
              </a:ext>
            </a:extLst>
          </p:cNvPr>
          <p:cNvGraphicFramePr/>
          <p:nvPr>
            <p:extLst>
              <p:ext uri="{D42A27DB-BD31-4B8C-83A1-F6EECF244321}">
                <p14:modId xmlns:p14="http://schemas.microsoft.com/office/powerpoint/2010/main" val="2700843378"/>
              </p:ext>
            </p:extLst>
          </p:nvPr>
        </p:nvGraphicFramePr>
        <p:xfrm>
          <a:off x="0" y="0"/>
          <a:ext cx="9143999" cy="68579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0726294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D40F6-DABD-44FC-A18A-01C4AD509AEE}"/>
              </a:ext>
            </a:extLst>
          </p:cNvPr>
          <p:cNvSpPr>
            <a:spLocks noGrp="1"/>
          </p:cNvSpPr>
          <p:nvPr>
            <p:ph type="title"/>
          </p:nvPr>
        </p:nvSpPr>
        <p:spPr/>
        <p:txBody>
          <a:bodyPr/>
          <a:lstStyle/>
          <a:p>
            <a:pPr algn="ctr"/>
            <a:r>
              <a:rPr lang="en-US" dirty="0"/>
              <a:t>Conclusions</a:t>
            </a:r>
          </a:p>
        </p:txBody>
      </p:sp>
    </p:spTree>
    <p:extLst>
      <p:ext uri="{BB962C8B-B14F-4D97-AF65-F5344CB8AC3E}">
        <p14:creationId xmlns:p14="http://schemas.microsoft.com/office/powerpoint/2010/main" val="365476766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9424-C312-43D9-9F3D-578CDE74A1E0}"/>
              </a:ext>
            </a:extLst>
          </p:cNvPr>
          <p:cNvSpPr>
            <a:spLocks noGrp="1"/>
          </p:cNvSpPr>
          <p:nvPr>
            <p:ph type="title"/>
          </p:nvPr>
        </p:nvSpPr>
        <p:spPr/>
        <p:txBody>
          <a:bodyPr>
            <a:normAutofit/>
          </a:bodyPr>
          <a:lstStyle/>
          <a:p>
            <a:r>
              <a:rPr lang="en-US" dirty="0"/>
              <a:t>System Strengths </a:t>
            </a:r>
          </a:p>
        </p:txBody>
      </p:sp>
      <p:graphicFrame>
        <p:nvGraphicFramePr>
          <p:cNvPr id="4" name="Content Placeholder 3">
            <a:extLst>
              <a:ext uri="{FF2B5EF4-FFF2-40B4-BE49-F238E27FC236}">
                <a16:creationId xmlns:a16="http://schemas.microsoft.com/office/drawing/2014/main" id="{9B61D897-52A6-4EA7-9DDA-BF98B09BB63D}"/>
              </a:ext>
            </a:extLst>
          </p:cNvPr>
          <p:cNvGraphicFramePr>
            <a:graphicFrameLocks noGrp="1"/>
          </p:cNvGraphicFramePr>
          <p:nvPr>
            <p:ph idx="1"/>
            <p:extLst>
              <p:ext uri="{D42A27DB-BD31-4B8C-83A1-F6EECF244321}">
                <p14:modId xmlns:p14="http://schemas.microsoft.com/office/powerpoint/2010/main" val="1134718905"/>
              </p:ext>
            </p:extLst>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28779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9424-C312-43D9-9F3D-578CDE74A1E0}"/>
              </a:ext>
            </a:extLst>
          </p:cNvPr>
          <p:cNvSpPr>
            <a:spLocks noGrp="1"/>
          </p:cNvSpPr>
          <p:nvPr>
            <p:ph type="title"/>
          </p:nvPr>
        </p:nvSpPr>
        <p:spPr/>
        <p:txBody>
          <a:bodyPr>
            <a:normAutofit fontScale="90000"/>
          </a:bodyPr>
          <a:lstStyle/>
          <a:p>
            <a:r>
              <a:rPr lang="en-US" dirty="0"/>
              <a:t>Areas in Need of Improvement</a:t>
            </a:r>
          </a:p>
        </p:txBody>
      </p:sp>
      <p:graphicFrame>
        <p:nvGraphicFramePr>
          <p:cNvPr id="4" name="Content Placeholder 3">
            <a:extLst>
              <a:ext uri="{FF2B5EF4-FFF2-40B4-BE49-F238E27FC236}">
                <a16:creationId xmlns:a16="http://schemas.microsoft.com/office/drawing/2014/main" id="{9B61D897-52A6-4EA7-9DDA-BF98B09BB63D}"/>
              </a:ext>
            </a:extLst>
          </p:cNvPr>
          <p:cNvGraphicFramePr>
            <a:graphicFrameLocks noGrp="1"/>
          </p:cNvGraphicFramePr>
          <p:nvPr>
            <p:ph idx="1"/>
            <p:extLst>
              <p:ext uri="{D42A27DB-BD31-4B8C-83A1-F6EECF244321}">
                <p14:modId xmlns:p14="http://schemas.microsoft.com/office/powerpoint/2010/main" val="2216548072"/>
              </p:ext>
            </p:extLst>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209000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2200-000002000000}"/>
              </a:ext>
            </a:extLst>
          </p:cNvPr>
          <p:cNvGraphicFramePr/>
          <p:nvPr>
            <p:extLst>
              <p:ext uri="{D42A27DB-BD31-4B8C-83A1-F6EECF244321}">
                <p14:modId xmlns:p14="http://schemas.microsoft.com/office/powerpoint/2010/main" val="1856510185"/>
              </p:ext>
            </p:extLst>
          </p:nvPr>
        </p:nvGraphicFramePr>
        <p:xfrm>
          <a:off x="76200" y="76200"/>
          <a:ext cx="9067800" cy="6781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0213066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B562002-DB77-47F2-9550-CE41AABFAD58}"/>
              </a:ext>
            </a:extLst>
          </p:cNvPr>
          <p:cNvGraphicFramePr/>
          <p:nvPr>
            <p:extLst>
              <p:ext uri="{D42A27DB-BD31-4B8C-83A1-F6EECF244321}">
                <p14:modId xmlns:p14="http://schemas.microsoft.com/office/powerpoint/2010/main" val="2986718051"/>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77330147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2D54C9B7-D74E-4300-82A8-BFE6A29E69D9}"/>
              </a:ext>
            </a:extLst>
          </p:cNvPr>
          <p:cNvGraphicFramePr/>
          <p:nvPr>
            <p:extLst>
              <p:ext uri="{D42A27DB-BD31-4B8C-83A1-F6EECF244321}">
                <p14:modId xmlns:p14="http://schemas.microsoft.com/office/powerpoint/2010/main" val="100172976"/>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851938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EF827B01-AB62-4A65-8C91-048465CE63BB}"/>
              </a:ext>
            </a:extLst>
          </p:cNvPr>
          <p:cNvSpPr>
            <a:spLocks noGrp="1"/>
          </p:cNvSpPr>
          <p:nvPr>
            <p:ph type="title"/>
          </p:nvPr>
        </p:nvSpPr>
        <p:spPr/>
        <p:txBody>
          <a:bodyPr>
            <a:normAutofit/>
          </a:bodyPr>
          <a:lstStyle/>
          <a:p>
            <a:pPr algn="ctr"/>
            <a:r>
              <a:rPr lang="en-US" dirty="0"/>
              <a:t>Recommendations</a:t>
            </a:r>
          </a:p>
        </p:txBody>
      </p:sp>
    </p:spTree>
    <p:extLst>
      <p:ext uri="{BB962C8B-B14F-4D97-AF65-F5344CB8AC3E}">
        <p14:creationId xmlns:p14="http://schemas.microsoft.com/office/powerpoint/2010/main" val="7778701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13F952-A506-4DE7-9DE2-6F11839740C3}"/>
              </a:ext>
            </a:extLst>
          </p:cNvPr>
          <p:cNvSpPr>
            <a:spLocks noGrp="1"/>
          </p:cNvSpPr>
          <p:nvPr>
            <p:ph type="title"/>
          </p:nvPr>
        </p:nvSpPr>
        <p:spPr/>
        <p:txBody>
          <a:bodyPr>
            <a:normAutofit fontScale="90000"/>
          </a:bodyPr>
          <a:lstStyle/>
          <a:p>
            <a:r>
              <a:rPr lang="en-US" dirty="0"/>
              <a:t>Creation of a Legal Representation Task Force</a:t>
            </a:r>
          </a:p>
        </p:txBody>
      </p:sp>
      <p:graphicFrame>
        <p:nvGraphicFramePr>
          <p:cNvPr id="4" name="Content Placeholder 3">
            <a:extLst>
              <a:ext uri="{FF2B5EF4-FFF2-40B4-BE49-F238E27FC236}">
                <a16:creationId xmlns:a16="http://schemas.microsoft.com/office/drawing/2014/main" id="{D8D801B2-C9BD-4CE7-B1A4-FDACF66BE084}"/>
              </a:ext>
            </a:extLst>
          </p:cNvPr>
          <p:cNvGraphicFramePr>
            <a:graphicFrameLocks noGrp="1"/>
          </p:cNvGraphicFramePr>
          <p:nvPr>
            <p:ph idx="1"/>
            <p:extLst>
              <p:ext uri="{D42A27DB-BD31-4B8C-83A1-F6EECF244321}">
                <p14:modId xmlns:p14="http://schemas.microsoft.com/office/powerpoint/2010/main" val="2146108321"/>
              </p:ext>
            </p:extLst>
          </p:nvPr>
        </p:nvGraphicFramePr>
        <p:xfrm>
          <a:off x="457200" y="1774825"/>
          <a:ext cx="8229600" cy="46259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50147378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D40F6-DABD-44FC-A18A-01C4AD509AEE}"/>
              </a:ext>
            </a:extLst>
          </p:cNvPr>
          <p:cNvSpPr>
            <a:spLocks noGrp="1"/>
          </p:cNvSpPr>
          <p:nvPr>
            <p:ph type="title"/>
          </p:nvPr>
        </p:nvSpPr>
        <p:spPr/>
        <p:txBody>
          <a:bodyPr/>
          <a:lstStyle/>
          <a:p>
            <a:pPr algn="ctr"/>
            <a:r>
              <a:rPr lang="en-US" dirty="0"/>
              <a:t>Ethical Implications</a:t>
            </a:r>
          </a:p>
        </p:txBody>
      </p:sp>
    </p:spTree>
    <p:extLst>
      <p:ext uri="{BB962C8B-B14F-4D97-AF65-F5344CB8AC3E}">
        <p14:creationId xmlns:p14="http://schemas.microsoft.com/office/powerpoint/2010/main" val="95245958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9424-C312-43D9-9F3D-578CDE74A1E0}"/>
              </a:ext>
            </a:extLst>
          </p:cNvPr>
          <p:cNvSpPr>
            <a:spLocks noGrp="1"/>
          </p:cNvSpPr>
          <p:nvPr>
            <p:ph type="title"/>
          </p:nvPr>
        </p:nvSpPr>
        <p:spPr/>
        <p:txBody>
          <a:bodyPr>
            <a:normAutofit fontScale="90000"/>
          </a:bodyPr>
          <a:lstStyle/>
          <a:p>
            <a:pPr fontAlgn="base"/>
            <a:r>
              <a:rPr lang="en-US" dirty="0"/>
              <a:t>Tex. R. Prof Conduct 8.04</a:t>
            </a:r>
          </a:p>
        </p:txBody>
      </p:sp>
      <p:sp>
        <p:nvSpPr>
          <p:cNvPr id="3" name="Content Placeholder 2">
            <a:extLst>
              <a:ext uri="{FF2B5EF4-FFF2-40B4-BE49-F238E27FC236}">
                <a16:creationId xmlns:a16="http://schemas.microsoft.com/office/drawing/2014/main" id="{C873A29E-BA7C-44E3-B0E3-5F22378A3844}"/>
              </a:ext>
            </a:extLst>
          </p:cNvPr>
          <p:cNvSpPr>
            <a:spLocks noGrp="1"/>
          </p:cNvSpPr>
          <p:nvPr>
            <p:ph idx="1"/>
          </p:nvPr>
        </p:nvSpPr>
        <p:spPr/>
        <p:txBody>
          <a:bodyPr/>
          <a:lstStyle/>
          <a:p>
            <a:pPr marL="118872" indent="0">
              <a:buNone/>
            </a:pPr>
            <a:r>
              <a:rPr lang="en-US" b="1" dirty="0">
                <a:latin typeface="Garamond" panose="02020404030301010803" pitchFamily="18" charset="0"/>
              </a:rPr>
              <a:t>(a)</a:t>
            </a:r>
            <a:r>
              <a:rPr lang="en-US" dirty="0">
                <a:latin typeface="Garamond" panose="02020404030301010803" pitchFamily="18" charset="0"/>
              </a:rPr>
              <a:t>  A lawyer shall not:</a:t>
            </a:r>
          </a:p>
          <a:p>
            <a:pPr marL="117475" indent="736600">
              <a:buNone/>
            </a:pPr>
            <a:r>
              <a:rPr lang="en-US" b="1" dirty="0">
                <a:latin typeface="Garamond" panose="02020404030301010803" pitchFamily="18" charset="0"/>
              </a:rPr>
              <a:t>	(3)</a:t>
            </a:r>
            <a:r>
              <a:rPr lang="en-US" dirty="0">
                <a:latin typeface="Garamond" panose="02020404030301010803" pitchFamily="18" charset="0"/>
              </a:rPr>
              <a:t>  engage in conduct involving 	dishonesty, fraud, deceit or 	misrepresentation;</a:t>
            </a:r>
          </a:p>
          <a:p>
            <a:pPr marL="117475" indent="736600">
              <a:buNone/>
            </a:pPr>
            <a:r>
              <a:rPr lang="en-US" b="1" dirty="0">
                <a:latin typeface="Garamond" panose="02020404030301010803" pitchFamily="18" charset="0"/>
              </a:rPr>
              <a:t>(12)</a:t>
            </a:r>
            <a:r>
              <a:rPr lang="en-US" dirty="0">
                <a:latin typeface="Garamond" panose="02020404030301010803" pitchFamily="18" charset="0"/>
              </a:rPr>
              <a:t>  violate any other laws of this state 	relating to the professional conduct of 	lawyers and to the practice of law.</a:t>
            </a:r>
          </a:p>
        </p:txBody>
      </p:sp>
    </p:spTree>
    <p:extLst>
      <p:ext uri="{BB962C8B-B14F-4D97-AF65-F5344CB8AC3E}">
        <p14:creationId xmlns:p14="http://schemas.microsoft.com/office/powerpoint/2010/main" val="15271648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9424-C312-43D9-9F3D-578CDE74A1E0}"/>
              </a:ext>
            </a:extLst>
          </p:cNvPr>
          <p:cNvSpPr>
            <a:spLocks noGrp="1"/>
          </p:cNvSpPr>
          <p:nvPr>
            <p:ph type="title"/>
          </p:nvPr>
        </p:nvSpPr>
        <p:spPr/>
        <p:txBody>
          <a:bodyPr>
            <a:normAutofit fontScale="90000"/>
          </a:bodyPr>
          <a:lstStyle/>
          <a:p>
            <a:pPr fontAlgn="base"/>
            <a:r>
              <a:rPr lang="en-US" dirty="0"/>
              <a:t>Tex. R. Prof Conduct 8.03</a:t>
            </a:r>
          </a:p>
        </p:txBody>
      </p:sp>
      <p:sp>
        <p:nvSpPr>
          <p:cNvPr id="3" name="Content Placeholder 2">
            <a:extLst>
              <a:ext uri="{FF2B5EF4-FFF2-40B4-BE49-F238E27FC236}">
                <a16:creationId xmlns:a16="http://schemas.microsoft.com/office/drawing/2014/main" id="{C873A29E-BA7C-44E3-B0E3-5F22378A3844}"/>
              </a:ext>
            </a:extLst>
          </p:cNvPr>
          <p:cNvSpPr>
            <a:spLocks noGrp="1"/>
          </p:cNvSpPr>
          <p:nvPr>
            <p:ph idx="1"/>
          </p:nvPr>
        </p:nvSpPr>
        <p:spPr/>
        <p:txBody>
          <a:bodyPr/>
          <a:lstStyle/>
          <a:p>
            <a:pPr marL="118872" indent="0">
              <a:buNone/>
            </a:pPr>
            <a:r>
              <a:rPr lang="en-US" b="1" dirty="0">
                <a:latin typeface="Garamond" panose="02020404030301010803" pitchFamily="18" charset="0"/>
              </a:rPr>
              <a:t>(a)</a:t>
            </a:r>
            <a:r>
              <a:rPr lang="en-US" dirty="0">
                <a:latin typeface="Garamond" panose="02020404030301010803" pitchFamily="18" charset="0"/>
              </a:rPr>
              <a:t>  Except as permitted in paragraphs (c) or (d), a lawyer having knowledge that another lawyer has committed a violation of applicable rules of professional conduct that raises a </a:t>
            </a:r>
            <a:r>
              <a:rPr lang="en-US" i="1" dirty="0">
                <a:latin typeface="Garamond" panose="02020404030301010803" pitchFamily="18" charset="0"/>
              </a:rPr>
              <a:t>substantial question</a:t>
            </a:r>
            <a:r>
              <a:rPr lang="en-US" dirty="0">
                <a:latin typeface="Garamond" panose="02020404030301010803" pitchFamily="18" charset="0"/>
              </a:rPr>
              <a:t> (emphasis added) as to that lawyer's honesty, trustworthiness or fitness as a lawyer in other respects, shall inform the appropriate disciplinary authority.</a:t>
            </a:r>
          </a:p>
        </p:txBody>
      </p:sp>
    </p:spTree>
    <p:extLst>
      <p:ext uri="{BB962C8B-B14F-4D97-AF65-F5344CB8AC3E}">
        <p14:creationId xmlns:p14="http://schemas.microsoft.com/office/powerpoint/2010/main" val="3511840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4A9424-C312-43D9-9F3D-578CDE74A1E0}"/>
              </a:ext>
            </a:extLst>
          </p:cNvPr>
          <p:cNvSpPr>
            <a:spLocks noGrp="1"/>
          </p:cNvSpPr>
          <p:nvPr>
            <p:ph type="title"/>
          </p:nvPr>
        </p:nvSpPr>
        <p:spPr/>
        <p:txBody>
          <a:bodyPr>
            <a:normAutofit fontScale="90000"/>
          </a:bodyPr>
          <a:lstStyle/>
          <a:p>
            <a:pPr fontAlgn="base"/>
            <a:r>
              <a:rPr lang="en-US" dirty="0"/>
              <a:t>Tex. R. Prof Conduct 8.03</a:t>
            </a:r>
          </a:p>
        </p:txBody>
      </p:sp>
      <p:graphicFrame>
        <p:nvGraphicFramePr>
          <p:cNvPr id="4" name="Content Placeholder 3">
            <a:extLst>
              <a:ext uri="{FF2B5EF4-FFF2-40B4-BE49-F238E27FC236}">
                <a16:creationId xmlns:a16="http://schemas.microsoft.com/office/drawing/2014/main" id="{A2631C19-1B3F-4920-87AF-F917B30A6353}"/>
              </a:ext>
            </a:extLst>
          </p:cNvPr>
          <p:cNvGraphicFramePr>
            <a:graphicFrameLocks noGrp="1"/>
          </p:cNvGraphicFramePr>
          <p:nvPr>
            <p:ph idx="1"/>
            <p:extLst>
              <p:ext uri="{D42A27DB-BD31-4B8C-83A1-F6EECF244321}">
                <p14:modId xmlns:p14="http://schemas.microsoft.com/office/powerpoint/2010/main" val="241440989"/>
              </p:ext>
            </p:extLst>
          </p:nvPr>
        </p:nvGraphicFramePr>
        <p:xfrm>
          <a:off x="457200" y="1775191"/>
          <a:ext cx="8229600" cy="4625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3173124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BB4FE32-C05F-40B7-BD60-C1E0129006BC}"/>
              </a:ext>
            </a:extLst>
          </p:cNvPr>
          <p:cNvSpPr>
            <a:spLocks noGrp="1"/>
          </p:cNvSpPr>
          <p:nvPr>
            <p:ph type="title"/>
          </p:nvPr>
        </p:nvSpPr>
        <p:spPr/>
        <p:txBody>
          <a:bodyPr/>
          <a:lstStyle/>
          <a:p>
            <a:r>
              <a:rPr lang="en-US" dirty="0"/>
              <a:t>Questions</a:t>
            </a:r>
          </a:p>
        </p:txBody>
      </p:sp>
      <p:sp>
        <p:nvSpPr>
          <p:cNvPr id="7" name="Content Placeholder 6">
            <a:extLst>
              <a:ext uri="{FF2B5EF4-FFF2-40B4-BE49-F238E27FC236}">
                <a16:creationId xmlns:a16="http://schemas.microsoft.com/office/drawing/2014/main" id="{0BFBDBAF-BB14-44FF-B36D-23FEE2D0BF1F}"/>
              </a:ext>
            </a:extLst>
          </p:cNvPr>
          <p:cNvSpPr>
            <a:spLocks noGrp="1"/>
          </p:cNvSpPr>
          <p:nvPr>
            <p:ph idx="1"/>
          </p:nvPr>
        </p:nvSpPr>
        <p:spPr/>
        <p:txBody>
          <a:bodyPr/>
          <a:lstStyle/>
          <a:p>
            <a:pPr marL="118872" indent="0">
              <a:buNone/>
            </a:pPr>
            <a:endParaRPr lang="en-US" dirty="0"/>
          </a:p>
          <a:p>
            <a:pPr marL="118872" indent="0">
              <a:buNone/>
            </a:pPr>
            <a:endParaRPr lang="en-US" dirty="0"/>
          </a:p>
          <a:p>
            <a:pPr marL="118872" indent="0">
              <a:buNone/>
            </a:pPr>
            <a:endParaRPr lang="en-US" dirty="0"/>
          </a:p>
          <a:p>
            <a:pPr marL="118872" indent="0" algn="ctr">
              <a:buNone/>
            </a:pPr>
            <a:r>
              <a:rPr lang="en-US" b="1" dirty="0"/>
              <a:t>Dylan Moench</a:t>
            </a:r>
          </a:p>
          <a:p>
            <a:pPr marL="118872" indent="0" algn="ctr">
              <a:buNone/>
            </a:pPr>
            <a:r>
              <a:rPr lang="en-US" b="1" u="sng" dirty="0">
                <a:solidFill>
                  <a:schemeClr val="tx2"/>
                </a:solidFill>
              </a:rPr>
              <a:t>Dylan.Moench@txcourts.gov </a:t>
            </a:r>
          </a:p>
          <a:p>
            <a:pPr marL="118872" indent="0">
              <a:buNone/>
            </a:pPr>
            <a:endParaRPr lang="en-US" dirty="0"/>
          </a:p>
        </p:txBody>
      </p:sp>
    </p:spTree>
    <p:extLst>
      <p:ext uri="{BB962C8B-B14F-4D97-AF65-F5344CB8AC3E}">
        <p14:creationId xmlns:p14="http://schemas.microsoft.com/office/powerpoint/2010/main" val="37727950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06380-EC34-4BDD-902E-1D63BEC1358C}"/>
              </a:ext>
            </a:extLst>
          </p:cNvPr>
          <p:cNvSpPr>
            <a:spLocks noGrp="1"/>
          </p:cNvSpPr>
          <p:nvPr>
            <p:ph type="title"/>
          </p:nvPr>
        </p:nvSpPr>
        <p:spPr>
          <a:xfrm>
            <a:off x="1219200" y="2743200"/>
            <a:ext cx="7086600" cy="1251062"/>
          </a:xfrm>
        </p:spPr>
        <p:txBody>
          <a:bodyPr>
            <a:normAutofit/>
          </a:bodyPr>
          <a:lstStyle/>
          <a:p>
            <a:pPr algn="ctr"/>
            <a:r>
              <a:rPr lang="en-US" dirty="0"/>
              <a:t>Timing of Appointment</a:t>
            </a:r>
          </a:p>
        </p:txBody>
      </p:sp>
    </p:spTree>
    <p:extLst>
      <p:ext uri="{BB962C8B-B14F-4D97-AF65-F5344CB8AC3E}">
        <p14:creationId xmlns:p14="http://schemas.microsoft.com/office/powerpoint/2010/main" val="42475696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1A00-000002000000}"/>
              </a:ext>
            </a:extLst>
          </p:cNvPr>
          <p:cNvGraphicFramePr/>
          <p:nvPr>
            <p:extLst>
              <p:ext uri="{D42A27DB-BD31-4B8C-83A1-F6EECF244321}">
                <p14:modId xmlns:p14="http://schemas.microsoft.com/office/powerpoint/2010/main" val="3644406832"/>
              </p:ext>
            </p:extLst>
          </p:nvPr>
        </p:nvGraphicFramePr>
        <p:xfrm>
          <a:off x="152400" y="190500"/>
          <a:ext cx="8839200" cy="6477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7388394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0000000-0008-0000-1500-000014000000}"/>
              </a:ext>
            </a:extLst>
          </p:cNvPr>
          <p:cNvGraphicFramePr/>
          <p:nvPr>
            <p:extLst>
              <p:ext uri="{D42A27DB-BD31-4B8C-83A1-F6EECF244321}">
                <p14:modId xmlns:p14="http://schemas.microsoft.com/office/powerpoint/2010/main" val="412481799"/>
              </p:ext>
            </p:extLst>
          </p:nvPr>
        </p:nvGraphicFramePr>
        <p:xfrm>
          <a:off x="0" y="0"/>
          <a:ext cx="9144000" cy="6858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1212347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Custom 3">
      <a:dk1>
        <a:sysClr val="windowText" lastClr="000000"/>
      </a:dk1>
      <a:lt1>
        <a:sysClr val="window" lastClr="FFFFFF"/>
      </a:lt1>
      <a:dk2>
        <a:srgbClr val="0F75B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C PowerPoint Master Template">
      <a:majorFont>
        <a:latin typeface="Oranienbaum"/>
        <a:ea typeface=""/>
        <a:cs typeface=""/>
      </a:majorFont>
      <a:minorFont>
        <a:latin typeface="Ovo"/>
        <a:ea typeface=""/>
        <a:cs typeface=""/>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0.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3.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4.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5.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6.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7.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8.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9.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0.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3.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4.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5.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6.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7.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8.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9.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0.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1.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2.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3.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4.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5.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6.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7.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8.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9.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Garamond">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Module</Template>
  <TotalTime>11533</TotalTime>
  <Words>1313</Words>
  <Application>Microsoft Office PowerPoint</Application>
  <PresentationFormat>On-screen Show (4:3)</PresentationFormat>
  <Paragraphs>274</Paragraphs>
  <Slides>68</Slides>
  <Notes>57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68</vt:i4>
      </vt:variant>
    </vt:vector>
  </HeadingPairs>
  <TitlesOfParts>
    <vt:vector size="79" baseType="lpstr">
      <vt:lpstr>Arial</vt:lpstr>
      <vt:lpstr>Bookman Old Style</vt:lpstr>
      <vt:lpstr>Garamond</vt:lpstr>
      <vt:lpstr>Oranienbaum</vt:lpstr>
      <vt:lpstr>Ovo</vt:lpstr>
      <vt:lpstr>Tahoma</vt:lpstr>
      <vt:lpstr>Wingdings</vt:lpstr>
      <vt:lpstr>Wingdings 2</vt:lpstr>
      <vt:lpstr>Wingdings 3</vt:lpstr>
      <vt:lpstr>Module</vt:lpstr>
      <vt:lpstr>Document</vt:lpstr>
      <vt:lpstr>PowerPoint Presentation</vt:lpstr>
      <vt:lpstr>May 17, 2019 9:30 a.m.</vt:lpstr>
      <vt:lpstr>Participants</vt:lpstr>
      <vt:lpstr>Limitations</vt:lpstr>
      <vt:lpstr>Quantity of Available Attorneys</vt:lpstr>
      <vt:lpstr>PowerPoint Presentation</vt:lpstr>
      <vt:lpstr>Timing of Appointment</vt:lpstr>
      <vt:lpstr>PowerPoint Presentation</vt:lpstr>
      <vt:lpstr>PowerPoint Presentation</vt:lpstr>
      <vt:lpstr>PowerPoint Presentation</vt:lpstr>
      <vt:lpstr>Qualifications and Training</vt:lpstr>
      <vt:lpstr>PowerPoint Presentation</vt:lpstr>
      <vt:lpstr>PowerPoint Presentation</vt:lpstr>
      <vt:lpstr>Standards of Practice</vt:lpstr>
      <vt:lpstr>PowerPoint Presentation</vt:lpstr>
      <vt:lpstr>PowerPoint Presentation</vt:lpstr>
      <vt:lpstr>Quality Indicators</vt:lpstr>
      <vt:lpstr>PowerPoint Presentation</vt:lpstr>
      <vt:lpstr>PowerPoint Presentation</vt:lpstr>
      <vt:lpstr>Compensation</vt:lpstr>
      <vt:lpstr>PowerPoint Presentation</vt:lpstr>
      <vt:lpstr>PowerPoint Presentation</vt:lpstr>
      <vt:lpstr>PowerPoint Presentation</vt:lpstr>
      <vt:lpstr>PowerPoint Presentation</vt:lpstr>
      <vt:lpstr>PowerPoint Presentation</vt:lpstr>
      <vt:lpstr>Attorney Resources</vt:lpstr>
      <vt:lpstr>PowerPoint Presentation</vt:lpstr>
      <vt:lpstr>Attorneys for Children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Attorneys for Parents</vt:lpstr>
      <vt:lpstr>PowerPoint Presentation</vt:lpstr>
      <vt:lpstr>PowerPoint Presentation</vt:lpstr>
      <vt:lpstr>Quality of Court-Appointed and DFPS Attorneys</vt:lpstr>
      <vt:lpstr>PowerPoint Presentation</vt:lpstr>
      <vt:lpstr>Oversight and Accountability</vt:lpstr>
      <vt:lpstr>PowerPoint Presentation</vt:lpstr>
      <vt:lpstr>PowerPoint Presentation</vt:lpstr>
      <vt:lpstr>PowerPoint Presentation</vt:lpstr>
      <vt:lpstr>PowerPoint Presentation</vt:lpstr>
      <vt:lpstr>PowerPoint Presentation</vt:lpstr>
      <vt:lpstr>Stakeholder Support for Reform</vt:lpstr>
      <vt:lpstr>PowerPoint Presentation</vt:lpstr>
      <vt:lpstr>Conclusions</vt:lpstr>
      <vt:lpstr>System Strengths </vt:lpstr>
      <vt:lpstr>Areas in Need of Improvement</vt:lpstr>
      <vt:lpstr>PowerPoint Presentation</vt:lpstr>
      <vt:lpstr>PowerPoint Presentation</vt:lpstr>
      <vt:lpstr>Recommendations</vt:lpstr>
      <vt:lpstr>Creation of a Legal Representation Task Force</vt:lpstr>
      <vt:lpstr>Ethical Implications</vt:lpstr>
      <vt:lpstr>Tex. R. Prof Conduct 8.04</vt:lpstr>
      <vt:lpstr>Tex. R. Prof Conduct 8.03</vt:lpstr>
      <vt:lpstr>Tex. R. Prof Conduct 8.03</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Transition Plan</dc:title>
  <dc:creator>Tina</dc:creator>
  <cp:lastModifiedBy>Dylan Moench</cp:lastModifiedBy>
  <cp:revision>331</cp:revision>
  <cp:lastPrinted>2018-09-27T21:37:02Z</cp:lastPrinted>
  <dcterms:created xsi:type="dcterms:W3CDTF">2007-06-21T23:06:13Z</dcterms:created>
  <dcterms:modified xsi:type="dcterms:W3CDTF">2019-05-10T15:27:07Z</dcterms:modified>
</cp:coreProperties>
</file>