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1"/>
  </p:handoutMasterIdLst>
  <p:sldIdLst>
    <p:sldId id="256" r:id="rId2"/>
    <p:sldId id="261" r:id="rId3"/>
    <p:sldId id="287" r:id="rId4"/>
    <p:sldId id="257" r:id="rId5"/>
    <p:sldId id="281" r:id="rId6"/>
    <p:sldId id="282" r:id="rId7"/>
    <p:sldId id="283" r:id="rId8"/>
    <p:sldId id="284" r:id="rId9"/>
    <p:sldId id="285" r:id="rId10"/>
    <p:sldId id="288" r:id="rId11"/>
    <p:sldId id="286" r:id="rId12"/>
    <p:sldId id="258" r:id="rId13"/>
    <p:sldId id="263" r:id="rId14"/>
    <p:sldId id="266" r:id="rId15"/>
    <p:sldId id="267" r:id="rId16"/>
    <p:sldId id="268" r:id="rId17"/>
    <p:sldId id="26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6" r:id="rId27"/>
    <p:sldId id="278" r:id="rId28"/>
    <p:sldId id="260" r:id="rId29"/>
    <p:sldId id="262" r:id="rId30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3DD9582-9C4C-4D87-8FC0-D7300AD96D09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208" y="1897010"/>
            <a:ext cx="6815669" cy="1515533"/>
          </a:xfrm>
        </p:spPr>
        <p:txBody>
          <a:bodyPr/>
          <a:lstStyle/>
          <a:p>
            <a:r>
              <a:rPr lang="en-US" sz="3200" dirty="0" smtClean="0"/>
              <a:t>Amicus Attorneys/Ad Litem Attorneys: Their Roles and </a:t>
            </a:r>
            <a:r>
              <a:rPr lang="en-US" sz="3200" dirty="0"/>
              <a:t>the </a:t>
            </a:r>
            <a:r>
              <a:rPr lang="en-US" sz="3200" dirty="0" smtClean="0"/>
              <a:t>Ethical </a:t>
            </a:r>
            <a:r>
              <a:rPr lang="en-US" sz="3200" dirty="0"/>
              <a:t>O</a:t>
            </a:r>
            <a:r>
              <a:rPr lang="en-US" sz="3200" dirty="0" smtClean="0"/>
              <a:t>bligations </a:t>
            </a:r>
            <a:r>
              <a:rPr lang="en-US" sz="3200" dirty="0"/>
              <a:t>and </a:t>
            </a:r>
            <a:r>
              <a:rPr lang="en-US" sz="3200" dirty="0" smtClean="0"/>
              <a:t>Dilemmas Created by Each Role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500" b="1" dirty="0"/>
              <a:t>Charting the Waters:</a:t>
            </a:r>
          </a:p>
          <a:p>
            <a:r>
              <a:rPr lang="en-US" sz="5500" b="1" dirty="0"/>
              <a:t>Being an AAL or Amicus in Galveston County</a:t>
            </a:r>
          </a:p>
          <a:p>
            <a:r>
              <a:rPr lang="en-US" sz="5500" b="1" dirty="0" smtClean="0"/>
              <a:t>Friday</a:t>
            </a:r>
            <a:r>
              <a:rPr lang="en-US" sz="5500" b="1" dirty="0"/>
              <a:t>, May 17, 2019</a:t>
            </a:r>
          </a:p>
          <a:p>
            <a:r>
              <a:rPr lang="en-US" sz="5500" b="1" dirty="0"/>
              <a:t>8:30 a.m. – 4:00 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Immunity from Civil Damages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Tex. Fa. Code Sec. 107.009(a)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Amicus Attorneys can be held liable for civil damages if opinions or recommendations are given with:</a:t>
            </a:r>
          </a:p>
          <a:p>
            <a:r>
              <a:rPr lang="en-US" dirty="0" smtClean="0"/>
              <a:t>Conscious indifference or reckless disregard for another’s safety;</a:t>
            </a:r>
          </a:p>
          <a:p>
            <a:r>
              <a:rPr lang="en-US" dirty="0" smtClean="0"/>
              <a:t>Bad faith or malice; or</a:t>
            </a:r>
          </a:p>
          <a:p>
            <a:r>
              <a:rPr lang="en-US" dirty="0" smtClean="0"/>
              <a:t>Gross negligence or willful wrongfulness.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3630"/>
            <a:ext cx="9601196" cy="1552755"/>
          </a:xfrm>
        </p:spPr>
        <p:txBody>
          <a:bodyPr>
            <a:normAutofit/>
          </a:bodyPr>
          <a:lstStyle/>
          <a:p>
            <a:r>
              <a:rPr lang="en-US" sz="4900" dirty="0" smtClean="0"/>
              <a:t>What is an Attorney </a:t>
            </a:r>
            <a:r>
              <a:rPr lang="en-US" sz="4900" dirty="0"/>
              <a:t>A</a:t>
            </a:r>
            <a:r>
              <a:rPr lang="en-US" sz="4900" dirty="0" smtClean="0"/>
              <a:t>d </a:t>
            </a:r>
            <a:r>
              <a:rPr lang="en-US" sz="4900" dirty="0"/>
              <a:t>L</a:t>
            </a:r>
            <a:r>
              <a:rPr lang="en-US" sz="4900" dirty="0" smtClean="0"/>
              <a:t>item?</a:t>
            </a:r>
            <a:br>
              <a:rPr lang="en-US" sz="4900" dirty="0" smtClean="0"/>
            </a:br>
            <a:r>
              <a:rPr lang="en-US" sz="4000" i="1" dirty="0"/>
              <a:t>Tex. Fam. Code Sec. 107.001(2</a:t>
            </a:r>
            <a:r>
              <a:rPr lang="en-US" sz="4000" i="1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Appointed in DFPS cases</a:t>
            </a:r>
          </a:p>
          <a:p>
            <a:r>
              <a:rPr lang="en-US" dirty="0" smtClean="0"/>
              <a:t>Appointed to represent the interests of the child immediately after case filed but before the full adversary hearing</a:t>
            </a:r>
          </a:p>
          <a:p>
            <a:r>
              <a:rPr lang="en-US" dirty="0" smtClean="0"/>
              <a:t>Provides legal services for the child</a:t>
            </a:r>
          </a:p>
          <a:p>
            <a:r>
              <a:rPr lang="en-US" dirty="0" smtClean="0"/>
              <a:t>Owes the same duties of undivided loyalty, confidentiality, and competent representation to the child as is due to an adult client</a:t>
            </a:r>
          </a:p>
        </p:txBody>
      </p:sp>
    </p:spTree>
    <p:extLst>
      <p:ext uri="{BB962C8B-B14F-4D97-AF65-F5344CB8AC3E}">
        <p14:creationId xmlns:p14="http://schemas.microsoft.com/office/powerpoint/2010/main" val="3993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the Attorney Ad Litem in the Court Appointed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u="sng" dirty="0" smtClean="0"/>
              <a:t>advisor</a:t>
            </a:r>
            <a:r>
              <a:rPr lang="en-US" sz="2800" dirty="0" smtClean="0"/>
              <a:t> to the child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u="sng" dirty="0" smtClean="0"/>
              <a:t>advocate</a:t>
            </a:r>
            <a:r>
              <a:rPr lang="en-US" sz="2800" dirty="0" smtClean="0"/>
              <a:t> for the child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u="sng" dirty="0" smtClean="0"/>
              <a:t>negotiator</a:t>
            </a:r>
            <a:r>
              <a:rPr lang="en-US" sz="2800" dirty="0" smtClean="0"/>
              <a:t> who seeks an outcome advantageous to the child but consistent with requirements of honest dealings with others (Subpart 2, Preamble to </a:t>
            </a:r>
            <a:r>
              <a:rPr lang="en-US" sz="2800" i="1" dirty="0" smtClean="0"/>
              <a:t>Texas Disciplinary Rules of Professional Conduct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5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the Attorney Ad Litem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3100" dirty="0" smtClean="0"/>
              <a:t>perform interviews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communicate with the child client in a developmentally appropriate manner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investigate the facts of the case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participate in the litigation to the same extent as an attorney for a party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meet with the child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regularly review the child’s safety, well-being, and educational needs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remain educated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encourage settlement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</a:t>
            </a:r>
            <a:r>
              <a:rPr lang="en-US" sz="3100" dirty="0" smtClean="0"/>
              <a:t>review child’s 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26059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to Perform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Duty to Communicate with the Child (in a Developmentally Appropriate Manner)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3630"/>
            <a:ext cx="9601196" cy="1595887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does “developmentally appropriate” mean?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To take into account the child’s age, level of education, cultural background, and degree of language acquisition </a:t>
            </a:r>
          </a:p>
          <a:p>
            <a:pPr marL="0" indent="0">
              <a:buNone/>
            </a:pPr>
            <a:r>
              <a:rPr lang="en-US" sz="4400" dirty="0" smtClean="0"/>
              <a:t>-</a:t>
            </a:r>
            <a:r>
              <a:rPr lang="en-US" sz="3600" i="1" dirty="0" smtClean="0"/>
              <a:t>Tex. Fam. Code Sec. 107.001(3)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21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to Investigate the Facts of the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to Participate in Litigation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SUSAN G. ALSTON, M.S., J.D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dirty="0"/>
              <a:t>PRESENTER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4789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susan@aeattorney.com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Attorney at Law, Mediator, Parenting Facilitator/Coordinator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ALSTON &amp; ENGELHAUPT, PLLC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/>
              <a:t>The Friendswood Home Center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807 S. Friendswood Dr., Ste. 4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Friendswood, TX 77546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281-335-8900  phone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281-333-0640  </a:t>
            </a:r>
            <a:r>
              <a:rPr lang="en-US" b="1" dirty="0" smtClean="0"/>
              <a:t>fax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to Meet with the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Duty to Review Child’s Safety, Well-Being, and Educational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to Remain Educated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to Encourage Settlement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Duty to Review Medical Records of the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Obligation to Facilitate Child’s Attendance at Hearings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“Substituted Judgment”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- when the child cannot meaningfully formulate the child’s objectives of representation in the case due to age, developmental delays, conditions effecting the emotional or physical well-being of the child, or the child’s refusal to communicate</a:t>
            </a:r>
          </a:p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i="1" dirty="0" smtClean="0"/>
              <a:t>Tex. </a:t>
            </a:r>
            <a:r>
              <a:rPr lang="en-US" i="1" dirty="0" err="1" smtClean="0"/>
              <a:t>Fam.Code</a:t>
            </a:r>
            <a:r>
              <a:rPr lang="en-US" i="1" dirty="0" smtClean="0"/>
              <a:t> Sec. 107.008(a)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0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Immunity for Civil Damages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err="1" smtClean="0"/>
              <a:t>Tex.Fam.Code</a:t>
            </a:r>
            <a:r>
              <a:rPr lang="en-US" sz="4000" i="1" dirty="0" smtClean="0"/>
              <a:t> Sec. 109.009(a)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amicus attorney does not have immunity for civil damages in an action taken, recommendation made, or opinion given:</a:t>
            </a:r>
          </a:p>
          <a:p>
            <a:r>
              <a:rPr lang="en-US" dirty="0" smtClean="0"/>
              <a:t>With conscious indifference or reckless disregard to the safety of another;</a:t>
            </a:r>
          </a:p>
          <a:p>
            <a:r>
              <a:rPr lang="en-US" dirty="0" smtClean="0"/>
              <a:t>In bad faith or with malice; or</a:t>
            </a:r>
          </a:p>
          <a:p>
            <a:r>
              <a:rPr lang="en-US" dirty="0" smtClean="0"/>
              <a:t>That is grossly negligent or willfully wrongful.</a:t>
            </a:r>
            <a:endParaRPr lang="en-US" dirty="0"/>
          </a:p>
          <a:p>
            <a:pPr lvl="1"/>
            <a:r>
              <a:rPr lang="en-US" i="1" dirty="0" err="1" smtClean="0"/>
              <a:t>Tex.Fam.Code</a:t>
            </a:r>
            <a:r>
              <a:rPr lang="en-US" i="1" dirty="0" smtClean="0"/>
              <a:t> Sec. 109.009(b)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0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Family Law 2018 </a:t>
            </a:r>
            <a:br>
              <a:rPr lang="en-US" dirty="0" smtClean="0"/>
            </a:br>
            <a:r>
              <a:rPr lang="en-US" dirty="0" smtClean="0"/>
              <a:t>Articles for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800" i="1" dirty="0" smtClean="0"/>
              <a:t>Ethical Duties of Attorneys Representing Children</a:t>
            </a:r>
            <a:r>
              <a:rPr lang="en-US" sz="2800" dirty="0" smtClean="0"/>
              <a:t>, </a:t>
            </a:r>
            <a:r>
              <a:rPr lang="en-US" sz="2800" dirty="0" err="1" smtClean="0"/>
              <a:t>Derbha</a:t>
            </a:r>
            <a:r>
              <a:rPr lang="en-US" sz="2800" dirty="0" smtClean="0"/>
              <a:t> H. Jones, Law Office of </a:t>
            </a:r>
            <a:r>
              <a:rPr lang="en-US" sz="2800" dirty="0" err="1" smtClean="0"/>
              <a:t>Derbha</a:t>
            </a:r>
            <a:r>
              <a:rPr lang="en-US" sz="2800" dirty="0" smtClean="0"/>
              <a:t> H. Jones, PLLC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i="1" dirty="0" smtClean="0"/>
              <a:t>The Runaway Amicus</a:t>
            </a:r>
            <a:r>
              <a:rPr lang="en-US" sz="2800" dirty="0" smtClean="0"/>
              <a:t>, Joseph </a:t>
            </a:r>
            <a:r>
              <a:rPr lang="en-US" sz="2800" dirty="0" err="1" smtClean="0"/>
              <a:t>Indelicato</a:t>
            </a:r>
            <a:r>
              <a:rPr lang="en-US" sz="2800" dirty="0" smtClean="0"/>
              <a:t>, Jr. and Katherine T. Hamilton, Joseph </a:t>
            </a:r>
            <a:r>
              <a:rPr lang="en-US" sz="2800" dirty="0" err="1" smtClean="0"/>
              <a:t>Indelicato</a:t>
            </a:r>
            <a:r>
              <a:rPr lang="en-US" sz="2800" dirty="0" smtClean="0"/>
              <a:t>, Jr., P.C.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84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Guidance in Determining Duties and Obligations Owed to a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Texas Family Code – Chapters 107, 261-263, </a:t>
            </a:r>
            <a:r>
              <a:rPr lang="en-US" i="1" dirty="0" smtClean="0"/>
              <a:t>et 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 </a:t>
            </a:r>
            <a:r>
              <a:rPr lang="en-US" dirty="0" smtClean="0"/>
              <a:t>Texas Disciplinary Rules of Professional Conduct American Bar Association Model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 </a:t>
            </a:r>
            <a:r>
              <a:rPr lang="en-US" dirty="0" smtClean="0"/>
              <a:t>American Bar Association Model Rules of Professional Conduct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National Association of Counsel for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9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amicus attorney?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Established by the Legislature in 2003</a:t>
            </a:r>
          </a:p>
          <a:p>
            <a:r>
              <a:rPr lang="en-US" dirty="0" smtClean="0"/>
              <a:t>Appointed in a suit other than one filed by a governmental entity</a:t>
            </a:r>
          </a:p>
          <a:p>
            <a:r>
              <a:rPr lang="en-US" dirty="0" smtClean="0"/>
              <a:t>Provides legal services necessary to assist the court in protecting a child’s best interest</a:t>
            </a:r>
          </a:p>
          <a:p>
            <a:r>
              <a:rPr lang="en-US" dirty="0" smtClean="0"/>
              <a:t>Does not represent the child</a:t>
            </a:r>
          </a:p>
          <a:p>
            <a:r>
              <a:rPr lang="en-US" dirty="0" smtClean="0"/>
              <a:t>Appointed to assist the court</a:t>
            </a:r>
          </a:p>
          <a:p>
            <a:r>
              <a:rPr lang="en-US" dirty="0" smtClean="0"/>
              <a:t>No attorney-client relationship between the amicus attorney and child</a:t>
            </a:r>
          </a:p>
          <a:p>
            <a:r>
              <a:rPr lang="en-US" dirty="0" smtClean="0"/>
              <a:t>Not bound by the child’s expressed objectives</a:t>
            </a:r>
          </a:p>
          <a:p>
            <a:r>
              <a:rPr lang="en-US" dirty="0" smtClean="0"/>
              <a:t>Can disclose confidential information if needed in determining the child’s best interest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Best Interest of the Child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Tex. Fam. Code Sec.107.021(b)(2)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For an amicus to be appointed, the Court must find that the amicus is necessary to ensure the determination of best interest of the child (unless there is a requirement for the appointment otherwise per the Texas Family Code).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77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Amicus Attorney Qualifications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Tex. Fam. Code Sec.107.003(a)(2)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Must be trained in child advocacy or have experience determined by the court to be equivalent to that training</a:t>
            </a:r>
          </a:p>
          <a:p>
            <a:r>
              <a:rPr lang="en-US" sz="4400" dirty="0" smtClean="0"/>
              <a:t>Most courts have their own local rules setting additional qualifications.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7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Duties of the Amicus Attorney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Tex. Fam. Code Sec. 107.003(a)(1)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Interview the child and persons with significant knowledge of the child’s history and the parties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Seek to elicit the child’s objectives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Investigate the facts of the case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Obtain and review records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Participate in the litigation to the same extent as an attorney for the party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Encourage settlement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Review, sign 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Powers of the Amicus Attorney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Tex. Fam. Code Sec. 107.003(a)(3) 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Request clarification from the court regarding role</a:t>
            </a:r>
          </a:p>
          <a:p>
            <a:r>
              <a:rPr lang="en-US" dirty="0" smtClean="0"/>
              <a:t>Request a hearing or trial</a:t>
            </a:r>
          </a:p>
          <a:p>
            <a:r>
              <a:rPr lang="en-US" dirty="0" smtClean="0"/>
              <a:t>Consent or refuse to consent to an interview of the child by another attorney</a:t>
            </a:r>
          </a:p>
          <a:p>
            <a:r>
              <a:rPr lang="en-US" dirty="0" smtClean="0"/>
              <a:t>Receive a copy of all pleadings/documents filed with the court</a:t>
            </a:r>
          </a:p>
          <a:p>
            <a:r>
              <a:rPr lang="en-US" dirty="0" smtClean="0"/>
              <a:t>Receive notice of each hearing</a:t>
            </a:r>
          </a:p>
          <a:p>
            <a:r>
              <a:rPr lang="en-US" dirty="0" smtClean="0"/>
              <a:t>Participate in any staffing conducted by DFPS concerning the child</a:t>
            </a:r>
          </a:p>
          <a:p>
            <a:r>
              <a:rPr lang="en-US" dirty="0" smtClean="0"/>
              <a:t>Attend all legal proceedings in the suit</a:t>
            </a:r>
          </a:p>
          <a:p>
            <a:r>
              <a:rPr lang="en-US" b="1" dirty="0"/>
              <a:t>D</a:t>
            </a:r>
            <a:r>
              <a:rPr lang="en-US" b="1" dirty="0" smtClean="0"/>
              <a:t>oes not allow the amicus to act as the child’s next of friend in other lawsuits, to enter a contract on behalf of the child, or participate in other litigation regarding the child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15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173192"/>
            <a:ext cx="3718455" cy="1586942"/>
          </a:xfrm>
        </p:spPr>
        <p:txBody>
          <a:bodyPr>
            <a:noAutofit/>
          </a:bodyPr>
          <a:lstStyle/>
          <a:p>
            <a:r>
              <a:rPr lang="en-US" sz="3200" dirty="0" smtClean="0"/>
              <a:t>AMICUS ATTORNEY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cannot be compelled to produce work product developed during the case</a:t>
            </a:r>
          </a:p>
          <a:p>
            <a:r>
              <a:rPr lang="en-US" dirty="0" smtClean="0"/>
              <a:t>Cannot be required to disclose information sources</a:t>
            </a:r>
          </a:p>
          <a:p>
            <a:r>
              <a:rPr lang="en-US" dirty="0" smtClean="0"/>
              <a:t>Cannot submit a report into evidence</a:t>
            </a:r>
          </a:p>
          <a:p>
            <a:r>
              <a:rPr lang="en-US" dirty="0" smtClean="0"/>
              <a:t>Cannot testify in court (exception: Lawyer as Witness under Rule 3.08 of the </a:t>
            </a:r>
            <a:r>
              <a:rPr lang="en-US" i="1" dirty="0" smtClean="0"/>
              <a:t>Texas Disciplinary Rules of Professional Conduct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WORK PRODUCT</a:t>
            </a:r>
          </a:p>
        </p:txBody>
      </p:sp>
    </p:spTree>
    <p:extLst>
      <p:ext uri="{BB962C8B-B14F-4D97-AF65-F5344CB8AC3E}">
        <p14:creationId xmlns:p14="http://schemas.microsoft.com/office/powerpoint/2010/main" val="26085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1061</TotalTime>
  <Words>949</Words>
  <Application>Microsoft Office PowerPoint</Application>
  <PresentationFormat>Widescreen</PresentationFormat>
  <Paragraphs>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Wingdings</vt:lpstr>
      <vt:lpstr>Organic</vt:lpstr>
      <vt:lpstr>Amicus Attorneys/Ad Litem Attorneys: Their Roles and the Ethical Obligations and Dilemmas Created by Each Role</vt:lpstr>
      <vt:lpstr> SUSAN G. ALSTON, M.S., J.D. PRESENTER </vt:lpstr>
      <vt:lpstr>PowerPoint Presentation</vt:lpstr>
      <vt:lpstr>What is an amicus attorney?</vt:lpstr>
      <vt:lpstr>Best Interest of the Child Tex. Fam. Code Sec.107.021(b)(2)</vt:lpstr>
      <vt:lpstr>Amicus Attorney Qualifications Tex. Fam. Code Sec.107.003(a)(2)</vt:lpstr>
      <vt:lpstr>Duties of the Amicus Attorney Tex. Fam. Code Sec. 107.003(a)(1)</vt:lpstr>
      <vt:lpstr>Powers of the Amicus Attorney Tex. Fam. Code Sec. 107.003(a)(3) </vt:lpstr>
      <vt:lpstr>AMICUS ATTORNEY</vt:lpstr>
      <vt:lpstr>Immunity from Civil Damages Tex. Fa. Code Sec. 107.009(a)</vt:lpstr>
      <vt:lpstr>PowerPoint Presentation</vt:lpstr>
      <vt:lpstr>What is an Attorney Ad Litem? Tex. Fam. Code Sec. 107.001(2)</vt:lpstr>
      <vt:lpstr>Functions of the Attorney Ad Litem in the Court Appointed Role</vt:lpstr>
      <vt:lpstr>Duties of the Attorney Ad Litem</vt:lpstr>
      <vt:lpstr>Duty to Perform Interviews</vt:lpstr>
      <vt:lpstr>Duty to Communicate with the Child (in a Developmentally Appropriate Manner)</vt:lpstr>
      <vt:lpstr>What does “developmentally appropriate” mean?</vt:lpstr>
      <vt:lpstr>Duty to Investigate the Facts of the Case</vt:lpstr>
      <vt:lpstr>Duty to Participate in Litigation</vt:lpstr>
      <vt:lpstr>Duty to Meet with the Child</vt:lpstr>
      <vt:lpstr>Duty to Review Child’s Safety, Well-Being, and Educational Needs</vt:lpstr>
      <vt:lpstr>Duty to Remain Educated</vt:lpstr>
      <vt:lpstr>Duty to Encourage Settlement</vt:lpstr>
      <vt:lpstr>Duty to Review Medical Records of the Child</vt:lpstr>
      <vt:lpstr>Obligation to Facilitate Child’s Attendance at Hearings</vt:lpstr>
      <vt:lpstr>When to Use “Substituted Judgment”</vt:lpstr>
      <vt:lpstr>Immunity for Civil Damages Tex.Fam.Code Sec. 109.009(a)</vt:lpstr>
      <vt:lpstr>Advanced Family Law 2018  Articles for Reference</vt:lpstr>
      <vt:lpstr>Resources for Guidance in Determining Duties and Obligations Owed to a Child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Alston</dc:creator>
  <cp:lastModifiedBy>Susan Alston</cp:lastModifiedBy>
  <cp:revision>43</cp:revision>
  <dcterms:created xsi:type="dcterms:W3CDTF">2019-05-10T02:32:12Z</dcterms:created>
  <dcterms:modified xsi:type="dcterms:W3CDTF">2019-05-10T20:13:36Z</dcterms:modified>
</cp:coreProperties>
</file>